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44"/>
  </p:notesMasterIdLst>
  <p:handoutMasterIdLst>
    <p:handoutMasterId r:id="rId45"/>
  </p:handoutMasterIdLst>
  <p:sldIdLst>
    <p:sldId id="318" r:id="rId2"/>
    <p:sldId id="300" r:id="rId3"/>
    <p:sldId id="341" r:id="rId4"/>
    <p:sldId id="301" r:id="rId5"/>
    <p:sldId id="307" r:id="rId6"/>
    <p:sldId id="302" r:id="rId7"/>
    <p:sldId id="345" r:id="rId8"/>
    <p:sldId id="293" r:id="rId9"/>
    <p:sldId id="305" r:id="rId10"/>
    <p:sldId id="303" r:id="rId11"/>
    <p:sldId id="304" r:id="rId12"/>
    <p:sldId id="344" r:id="rId13"/>
    <p:sldId id="350" r:id="rId14"/>
    <p:sldId id="296" r:id="rId15"/>
    <p:sldId id="306" r:id="rId16"/>
    <p:sldId id="310" r:id="rId17"/>
    <p:sldId id="311" r:id="rId18"/>
    <p:sldId id="312" r:id="rId19"/>
    <p:sldId id="313" r:id="rId20"/>
    <p:sldId id="314" r:id="rId21"/>
    <p:sldId id="315" r:id="rId22"/>
    <p:sldId id="316" r:id="rId23"/>
    <p:sldId id="317" r:id="rId24"/>
    <p:sldId id="340" r:id="rId25"/>
    <p:sldId id="329" r:id="rId26"/>
    <p:sldId id="330" r:id="rId27"/>
    <p:sldId id="331" r:id="rId28"/>
    <p:sldId id="332" r:id="rId29"/>
    <p:sldId id="342" r:id="rId30"/>
    <p:sldId id="343" r:id="rId31"/>
    <p:sldId id="333" r:id="rId32"/>
    <p:sldId id="334" r:id="rId33"/>
    <p:sldId id="335" r:id="rId34"/>
    <p:sldId id="336" r:id="rId35"/>
    <p:sldId id="339" r:id="rId36"/>
    <p:sldId id="349" r:id="rId37"/>
    <p:sldId id="319" r:id="rId38"/>
    <p:sldId id="320" r:id="rId39"/>
    <p:sldId id="321" r:id="rId40"/>
    <p:sldId id="322" r:id="rId41"/>
    <p:sldId id="323" r:id="rId42"/>
    <p:sldId id="324" r:id="rId43"/>
  </p:sldIdLst>
  <p:sldSz cx="9144000" cy="6858000" type="screen4x3"/>
  <p:notesSz cx="6858000" cy="9144000"/>
  <p:custShowLst>
    <p:custShow name="自定义放映 1" id="0">
      <p:sldLst/>
    </p:custShow>
  </p:custShowLst>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6600CC"/>
    <a:srgbClr val="66FF33"/>
    <a:srgbClr val="FF9900"/>
    <a:srgbClr val="0000FF"/>
    <a:srgbClr val="CC00FF"/>
    <a:srgbClr val="CC0099"/>
    <a:srgbClr val="FF2B01"/>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6" autoAdjust="0"/>
    <p:restoredTop sz="95238" autoAdjust="0"/>
  </p:normalViewPr>
  <p:slideViewPr>
    <p:cSldViewPr>
      <p:cViewPr varScale="1">
        <p:scale>
          <a:sx n="74" d="100"/>
          <a:sy n="74" d="100"/>
        </p:scale>
        <p:origin x="-59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Times New Roman" charset="0"/>
              </a:defRPr>
            </a:lvl1pPr>
          </a:lstStyle>
          <a:p>
            <a:pPr>
              <a:defRPr/>
            </a:pPr>
            <a:endParaRPr lang="en-US" altLang="zh-CN"/>
          </a:p>
        </p:txBody>
      </p:sp>
      <p:sp>
        <p:nvSpPr>
          <p:cNvPr id="7782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charset="0"/>
              </a:defRPr>
            </a:lvl1pPr>
          </a:lstStyle>
          <a:p>
            <a:pPr>
              <a:defRPr/>
            </a:pPr>
            <a:endParaRPr lang="en-US" altLang="zh-CN"/>
          </a:p>
        </p:txBody>
      </p:sp>
      <p:sp>
        <p:nvSpPr>
          <p:cNvPr id="7782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Times New Roman" charset="0"/>
              </a:defRPr>
            </a:lvl1pPr>
          </a:lstStyle>
          <a:p>
            <a:pPr>
              <a:defRPr/>
            </a:pPr>
            <a:endParaRPr lang="en-US" altLang="zh-CN"/>
          </a:p>
        </p:txBody>
      </p:sp>
      <p:sp>
        <p:nvSpPr>
          <p:cNvPr id="7782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charset="0"/>
              </a:defRPr>
            </a:lvl1pPr>
          </a:lstStyle>
          <a:p>
            <a:pPr>
              <a:defRPr/>
            </a:pPr>
            <a:fld id="{3B55C8BF-803C-48B4-ACFE-A2AE4AE69B9C}" type="slidenum">
              <a:rPr lang="en-US" altLang="zh-CN"/>
              <a:pPr>
                <a:defRPr/>
              </a:pPr>
              <a:t>‹#›</a:t>
            </a:fld>
            <a:endParaRPr lang="en-US" altLang="zh-CN"/>
          </a:p>
        </p:txBody>
      </p:sp>
    </p:spTree>
    <p:extLst>
      <p:ext uri="{BB962C8B-B14F-4D97-AF65-F5344CB8AC3E}">
        <p14:creationId xmlns:p14="http://schemas.microsoft.com/office/powerpoint/2010/main" val="39343804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atin typeface="Times New Roman" charset="0"/>
              </a:defRPr>
            </a:lvl1pPr>
          </a:lstStyle>
          <a:p>
            <a:pPr>
              <a:defRPr/>
            </a:pPr>
            <a:endParaRPr lang="en-US" altLang="zh-CN"/>
          </a:p>
        </p:txBody>
      </p:sp>
      <p:sp>
        <p:nvSpPr>
          <p:cNvPr id="1085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atin typeface="Times New Roman" charset="0"/>
              </a:defRPr>
            </a:lvl1pPr>
          </a:lstStyle>
          <a:p>
            <a:pPr>
              <a:defRPr/>
            </a:pPr>
            <a:endParaRPr lang="en-US" altLang="zh-CN"/>
          </a:p>
        </p:txBody>
      </p:sp>
      <p:sp>
        <p:nvSpPr>
          <p:cNvPr id="440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085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085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atin typeface="Times New Roman" charset="0"/>
              </a:defRPr>
            </a:lvl1pPr>
          </a:lstStyle>
          <a:p>
            <a:pPr>
              <a:defRPr/>
            </a:pPr>
            <a:endParaRPr lang="en-US" altLang="zh-CN"/>
          </a:p>
        </p:txBody>
      </p:sp>
      <p:sp>
        <p:nvSpPr>
          <p:cNvPr id="1085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atin typeface="Times New Roman" charset="0"/>
              </a:defRPr>
            </a:lvl1pPr>
          </a:lstStyle>
          <a:p>
            <a:pPr>
              <a:defRPr/>
            </a:pPr>
            <a:fld id="{74BB89BF-3DD9-4A9C-8348-707305EFE074}" type="slidenum">
              <a:rPr lang="en-US" altLang="zh-CN"/>
              <a:pPr>
                <a:defRPr/>
              </a:pPr>
              <a:t>‹#›</a:t>
            </a:fld>
            <a:endParaRPr lang="en-US" altLang="zh-CN"/>
          </a:p>
        </p:txBody>
      </p:sp>
    </p:spTree>
    <p:extLst>
      <p:ext uri="{BB962C8B-B14F-4D97-AF65-F5344CB8AC3E}">
        <p14:creationId xmlns:p14="http://schemas.microsoft.com/office/powerpoint/2010/main" val="40096657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1086AF51-663A-4B10-BFAB-6041D1627A2D}" type="slidenum">
              <a:rPr lang="en-US" altLang="zh-CN" smtClean="0"/>
              <a:pPr/>
              <a:t>31</a:t>
            </a:fld>
            <a:endParaRPr lang="en-US" altLang="zh-CN"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r>
              <a:rPr lang="zh-CN" altLang="en-US" smtClean="0"/>
              <a:t>吲哚实验，甲基红实验</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CEA1EB1-1AB0-4592-9739-4828C1B052D8}"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9EA8F4C-66CE-4B41-8284-257A81C3CB28}"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4AD5E40-F5BF-4B50-9344-94498E26C406}"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CB73621-CC47-46AB-B730-D9A81F32F364}"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64B570C-B7BB-4ACA-B68F-5B6C19E06FDA}"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25ADE07-7349-4203-AA5F-EF4BD18CDD5B}"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2938F01-4AF1-49CD-8240-69A2B673BDA1}"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DE09C663-F714-4C0D-BD41-70DD58073F4F}"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997A0AE-28EE-40CB-BBC1-092844A317F4}"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188041B7-5081-4046-ABD7-2DCC15A8969D}"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8E07A38-F4D7-401E-B18B-DED10F7B2C0C}"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05A5B2A-2B73-4CE0-96F2-52F5EE77D56E}"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3399"/>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09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5604"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2560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25606"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43697644-D738-43C4-87FB-CF754218F9C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2.png"/><Relationship Id="rId17" Type="http://schemas.openxmlformats.org/officeDocument/2006/relationships/image" Target="../media/image15.png"/><Relationship Id="rId2" Type="http://schemas.openxmlformats.org/officeDocument/2006/relationships/slideLayout" Target="../slideLayouts/slideLayout12.xml"/><Relationship Id="rId16" Type="http://schemas.openxmlformats.org/officeDocument/2006/relationships/image" Target="../media/image14.png"/><Relationship Id="rId1" Type="http://schemas.openxmlformats.org/officeDocument/2006/relationships/vmlDrawing" Target="../drawings/vmlDrawing1.vml"/><Relationship Id="rId6" Type="http://schemas.openxmlformats.org/officeDocument/2006/relationships/image" Target="../media/image9.png"/><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oleObject" Target="../embeddings/oleObject4.bin"/><Relationship Id="rId1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xml"/><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image" Target="../media/image20.jpeg"/><Relationship Id="rId10" Type="http://schemas.openxmlformats.org/officeDocument/2006/relationships/image" Target="../media/image21.png"/><Relationship Id="rId4" Type="http://schemas.openxmlformats.org/officeDocument/2006/relationships/hyperlink" Target="http://microbiology.scu.edu.tw/micro/microbe-exp/exp_website/images/citrate-1.jpg" TargetMode="External"/><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hyperlink" Target="http://www.rivers.com.cn/products/microbiology/biomerieux/atb/atb.jpg" TargetMode="External"/><Relationship Id="rId13" Type="http://schemas.openxmlformats.org/officeDocument/2006/relationships/image" Target="../media/image29.jpeg"/><Relationship Id="rId3" Type="http://schemas.openxmlformats.org/officeDocument/2006/relationships/image" Target="../media/image23.jpeg"/><Relationship Id="rId7" Type="http://schemas.openxmlformats.org/officeDocument/2006/relationships/image" Target="http://go2.163.com/coolautumn/Company/bioMerieux/image/mlaVITEK60_120.jpg" TargetMode="External"/><Relationship Id="rId12" Type="http://schemas.openxmlformats.org/officeDocument/2006/relationships/hyperlink" Target="http://microbiology.scu.edu.tw/micro/microbe-exp/exp_website/images/sim-1.jpg" TargetMode="External"/><Relationship Id="rId2" Type="http://schemas.openxmlformats.org/officeDocument/2006/relationships/image" Target="../media/image22.jpe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8.jpeg"/><Relationship Id="rId5" Type="http://schemas.openxmlformats.org/officeDocument/2006/relationships/image" Target="http://go2.163.com/coolautumn/Company/bioMerieux/image/mlaVITEK_32.jpg" TargetMode="External"/><Relationship Id="rId15" Type="http://schemas.openxmlformats.org/officeDocument/2006/relationships/image" Target="../media/image30.jpeg"/><Relationship Id="rId10" Type="http://schemas.openxmlformats.org/officeDocument/2006/relationships/image" Target="../media/image27.jpeg"/><Relationship Id="rId4" Type="http://schemas.openxmlformats.org/officeDocument/2006/relationships/image" Target="../media/image24.jpeg"/><Relationship Id="rId9" Type="http://schemas.openxmlformats.org/officeDocument/2006/relationships/image" Target="../media/image26.jpeg"/><Relationship Id="rId14" Type="http://schemas.openxmlformats.org/officeDocument/2006/relationships/hyperlink" Target="http://microbiology.scu.edu.tw/micro/microbe-exp/exp_website/images/mr-1.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35.jpeg"/><Relationship Id="rId5" Type="http://schemas.openxmlformats.org/officeDocument/2006/relationships/image" Target="../media/image34.emf"/><Relationship Id="rId4" Type="http://schemas.openxmlformats.org/officeDocument/2006/relationships/image" Target="../media/image33.wmf"/></Relationships>
</file>

<file path=ppt/slides/_rels/slide35.xml.rels><?xml version="1.0" encoding="UTF-8" standalone="yes"?>
<Relationships xmlns="http://schemas.openxmlformats.org/package/2006/relationships"><Relationship Id="rId2" Type="http://schemas.openxmlformats.org/officeDocument/2006/relationships/hyperlink" Target="http://blast.ncbi.nlm.nih.gov/Blast.cgi"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1763713" y="404813"/>
            <a:ext cx="5934075" cy="1006475"/>
          </a:xfrm>
          <a:prstGeom prst="rect">
            <a:avLst/>
          </a:prstGeom>
          <a:noFill/>
          <a:ln w="9525">
            <a:noFill/>
            <a:miter lim="800000"/>
            <a:headEnd/>
            <a:tailEnd/>
          </a:ln>
        </p:spPr>
        <p:txBody>
          <a:bodyPr>
            <a:spAutoFit/>
          </a:bodyPr>
          <a:lstStyle/>
          <a:p>
            <a:pPr algn="ctr"/>
            <a:r>
              <a:rPr kumimoji="1" lang="zh-CN" altLang="en-US" sz="6000" b="1">
                <a:solidFill>
                  <a:srgbClr val="FFFF00"/>
                </a:solidFill>
                <a:latin typeface="Tahoma" pitchFamily="34" charset="0"/>
                <a:ea typeface="楷体_GB2312" pitchFamily="49" charset="-122"/>
              </a:rPr>
              <a:t>本次实验内容</a:t>
            </a:r>
          </a:p>
        </p:txBody>
      </p:sp>
      <p:sp>
        <p:nvSpPr>
          <p:cNvPr id="5123" name="Rectangle 3"/>
          <p:cNvSpPr>
            <a:spLocks noChangeArrowheads="1"/>
          </p:cNvSpPr>
          <p:nvPr/>
        </p:nvSpPr>
        <p:spPr bwMode="auto">
          <a:xfrm>
            <a:off x="1116013" y="1125538"/>
            <a:ext cx="7200900" cy="5584825"/>
          </a:xfrm>
          <a:prstGeom prst="rect">
            <a:avLst/>
          </a:prstGeom>
          <a:noFill/>
          <a:ln w="9525">
            <a:noFill/>
            <a:miter lim="800000"/>
            <a:headEnd/>
            <a:tailEnd/>
          </a:ln>
        </p:spPr>
        <p:txBody>
          <a:bodyPr>
            <a:spAutoFit/>
          </a:bodyPr>
          <a:lstStyle/>
          <a:p>
            <a:pPr marL="685800" indent="-685800">
              <a:lnSpc>
                <a:spcPct val="200000"/>
              </a:lnSpc>
              <a:buFontTx/>
              <a:buAutoNum type="arabicPeriod"/>
            </a:pPr>
            <a:r>
              <a:rPr kumimoji="1" lang="zh-CN" altLang="en-US" sz="3600" b="1" dirty="0">
                <a:solidFill>
                  <a:schemeClr val="bg1"/>
                </a:solidFill>
                <a:latin typeface="Tahoma" pitchFamily="34" charset="0"/>
              </a:rPr>
              <a:t>土壤微生物检测</a:t>
            </a:r>
          </a:p>
          <a:p>
            <a:pPr marL="685800" indent="-685800">
              <a:lnSpc>
                <a:spcPct val="200000"/>
              </a:lnSpc>
              <a:buFontTx/>
              <a:buAutoNum type="arabicPeriod"/>
            </a:pPr>
            <a:r>
              <a:rPr kumimoji="1" lang="zh-CN" altLang="en-US" sz="3600" b="1" dirty="0">
                <a:solidFill>
                  <a:schemeClr val="bg1"/>
                </a:solidFill>
                <a:latin typeface="Tahoma" pitchFamily="34" charset="0"/>
              </a:rPr>
              <a:t>理化因素影响实验结果观察</a:t>
            </a:r>
          </a:p>
          <a:p>
            <a:pPr marL="685800" indent="-685800">
              <a:lnSpc>
                <a:spcPct val="200000"/>
              </a:lnSpc>
              <a:buFontTx/>
              <a:buAutoNum type="arabicPeriod"/>
            </a:pPr>
            <a:r>
              <a:rPr kumimoji="1" lang="zh-CN" altLang="en-US" sz="3600" b="1" dirty="0">
                <a:solidFill>
                  <a:schemeClr val="bg1"/>
                </a:solidFill>
                <a:latin typeface="Tahoma" pitchFamily="34" charset="0"/>
              </a:rPr>
              <a:t>细菌多相鉴定方法介绍</a:t>
            </a:r>
          </a:p>
          <a:p>
            <a:pPr marL="685800" indent="-685800">
              <a:lnSpc>
                <a:spcPct val="200000"/>
              </a:lnSpc>
              <a:buFontTx/>
              <a:buAutoNum type="arabicPeriod"/>
            </a:pPr>
            <a:r>
              <a:rPr kumimoji="1" lang="zh-CN" altLang="en-US" sz="3600" b="1" dirty="0">
                <a:solidFill>
                  <a:schemeClr val="bg1"/>
                </a:solidFill>
                <a:latin typeface="Tahoma" pitchFamily="34" charset="0"/>
              </a:rPr>
              <a:t>开放实验展示</a:t>
            </a:r>
          </a:p>
          <a:p>
            <a:pPr marL="685800" indent="-685800">
              <a:lnSpc>
                <a:spcPct val="200000"/>
              </a:lnSpc>
              <a:buFontTx/>
              <a:buAutoNum type="arabicPeriod"/>
            </a:pPr>
            <a:endParaRPr kumimoji="1" lang="en-US" altLang="zh-CN" sz="3600" b="1" dirty="0">
              <a:solidFill>
                <a:schemeClr val="bg1"/>
              </a:solidFill>
              <a:latin typeface="Tahoma"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250825" y="188913"/>
            <a:ext cx="8569325" cy="6524625"/>
          </a:xfrm>
        </p:spPr>
        <p:txBody>
          <a:bodyPr/>
          <a:lstStyle/>
          <a:p>
            <a:pPr marL="722313" indent="-722313" eaLnBrk="1" hangingPunct="1">
              <a:lnSpc>
                <a:spcPct val="80000"/>
              </a:lnSpc>
              <a:buFontTx/>
              <a:buNone/>
            </a:pPr>
            <a:r>
              <a:rPr lang="zh-CN" altLang="en-US" sz="3600" b="1" dirty="0" smtClean="0">
                <a:solidFill>
                  <a:srgbClr val="FFFF00"/>
                </a:solidFill>
                <a:latin typeface="黑体" pitchFamily="2" charset="-122"/>
                <a:ea typeface="黑体" pitchFamily="2" charset="-122"/>
              </a:rPr>
              <a:t>四、土壤放线菌、霉菌和细菌检测</a:t>
            </a:r>
          </a:p>
          <a:p>
            <a:pPr marL="722313" indent="-722313" eaLnBrk="1" hangingPunct="1">
              <a:lnSpc>
                <a:spcPct val="80000"/>
              </a:lnSpc>
              <a:buFontTx/>
              <a:buNone/>
            </a:pPr>
            <a:r>
              <a:rPr lang="zh-CN" altLang="en-US" sz="2800" b="1" dirty="0" smtClean="0">
                <a:solidFill>
                  <a:schemeClr val="bg1"/>
                </a:solidFill>
              </a:rPr>
              <a:t>（</a:t>
            </a:r>
            <a:r>
              <a:rPr lang="en-US" altLang="zh-CN" sz="2800" b="1" dirty="0" smtClean="0">
                <a:solidFill>
                  <a:schemeClr val="bg1"/>
                </a:solidFill>
              </a:rPr>
              <a:t>2</a:t>
            </a:r>
            <a:r>
              <a:rPr lang="zh-CN" altLang="en-US" sz="2800" b="1" dirty="0" smtClean="0">
                <a:solidFill>
                  <a:schemeClr val="bg1"/>
                </a:solidFill>
              </a:rPr>
              <a:t>）</a:t>
            </a:r>
            <a:r>
              <a:rPr lang="zh-CN" altLang="en-US" sz="2800" b="1" dirty="0" smtClean="0">
                <a:solidFill>
                  <a:srgbClr val="FFFF66"/>
                </a:solidFill>
              </a:rPr>
              <a:t>细菌检测</a:t>
            </a:r>
            <a:r>
              <a:rPr lang="zh-CN" altLang="en-US" sz="2800" b="1" dirty="0" smtClean="0">
                <a:solidFill>
                  <a:schemeClr val="bg1"/>
                </a:solidFill>
              </a:rPr>
              <a:t>：</a:t>
            </a:r>
          </a:p>
          <a:p>
            <a:pPr marL="722313" indent="-722313" eaLnBrk="1" hangingPunct="1">
              <a:lnSpc>
                <a:spcPct val="80000"/>
              </a:lnSpc>
              <a:buFontTx/>
              <a:buNone/>
            </a:pPr>
            <a:r>
              <a:rPr lang="zh-CN" altLang="en-US" sz="2800" b="1" dirty="0" smtClean="0">
                <a:solidFill>
                  <a:schemeClr val="bg1"/>
                </a:solidFill>
              </a:rPr>
              <a:t>利用</a:t>
            </a:r>
            <a:r>
              <a:rPr lang="en-US" altLang="zh-CN" sz="2800" b="1" dirty="0" smtClean="0">
                <a:solidFill>
                  <a:schemeClr val="bg1"/>
                </a:solidFill>
              </a:rPr>
              <a:t>150 </a:t>
            </a:r>
            <a:r>
              <a:rPr lang="en-US" altLang="zh-CN" sz="2800" b="1" dirty="0" err="1" smtClean="0">
                <a:solidFill>
                  <a:schemeClr val="bg1"/>
                </a:solidFill>
              </a:rPr>
              <a:t>mL</a:t>
            </a:r>
            <a:r>
              <a:rPr lang="zh-CN" altLang="en-US" sz="2800" b="1" dirty="0" smtClean="0">
                <a:solidFill>
                  <a:srgbClr val="FF9900"/>
                </a:solidFill>
              </a:rPr>
              <a:t>牛肉膏蛋白胨</a:t>
            </a:r>
            <a:r>
              <a:rPr lang="zh-CN" altLang="en-US" sz="2800" b="1" dirty="0" smtClean="0">
                <a:solidFill>
                  <a:schemeClr val="bg1"/>
                </a:solidFill>
              </a:rPr>
              <a:t>培养基，倒</a:t>
            </a:r>
            <a:r>
              <a:rPr lang="en-US" altLang="zh-CN" sz="2800" b="1" dirty="0" smtClean="0">
                <a:solidFill>
                  <a:schemeClr val="bg1"/>
                </a:solidFill>
              </a:rPr>
              <a:t>9</a:t>
            </a:r>
            <a:r>
              <a:rPr lang="zh-CN" altLang="en-US" sz="2800" b="1" dirty="0" smtClean="0">
                <a:solidFill>
                  <a:schemeClr val="bg1"/>
                </a:solidFill>
              </a:rPr>
              <a:t>块平板，待用；</a:t>
            </a:r>
          </a:p>
          <a:p>
            <a:pPr marL="722313" indent="-722313" eaLnBrk="1" hangingPunct="1">
              <a:lnSpc>
                <a:spcPct val="80000"/>
              </a:lnSpc>
              <a:buFontTx/>
              <a:buNone/>
            </a:pPr>
            <a:r>
              <a:rPr lang="zh-CN" altLang="en-US" sz="2800" b="1" dirty="0" smtClean="0">
                <a:solidFill>
                  <a:schemeClr val="bg1"/>
                </a:solidFill>
              </a:rPr>
              <a:t>将霉菌、细菌检测用</a:t>
            </a:r>
            <a:r>
              <a:rPr lang="zh-CN" altLang="en-US" sz="2800" b="1" dirty="0" smtClean="0">
                <a:solidFill>
                  <a:srgbClr val="FF9900"/>
                </a:solidFill>
              </a:rPr>
              <a:t>悬液</a:t>
            </a:r>
            <a:r>
              <a:rPr lang="en-US" altLang="zh-CN" sz="2800" b="1" dirty="0" smtClean="0">
                <a:solidFill>
                  <a:srgbClr val="FF9900"/>
                </a:solidFill>
              </a:rPr>
              <a:t>II</a:t>
            </a:r>
            <a:r>
              <a:rPr lang="zh-CN" altLang="en-US" sz="2800" b="1" dirty="0" smtClean="0">
                <a:solidFill>
                  <a:schemeClr val="bg1"/>
                </a:solidFill>
              </a:rPr>
              <a:t>依次</a:t>
            </a:r>
            <a:r>
              <a:rPr lang="en-US" altLang="zh-CN" sz="2800" b="1" dirty="0" smtClean="0">
                <a:solidFill>
                  <a:schemeClr val="bg1"/>
                </a:solidFill>
              </a:rPr>
              <a:t>10</a:t>
            </a:r>
            <a:r>
              <a:rPr lang="zh-CN" altLang="en-US" sz="2800" b="1" dirty="0" smtClean="0">
                <a:solidFill>
                  <a:schemeClr val="bg1"/>
                </a:solidFill>
              </a:rPr>
              <a:t>倍稀释得到</a:t>
            </a:r>
            <a:r>
              <a:rPr lang="en-US" altLang="zh-CN" sz="2800" b="1" dirty="0" smtClean="0">
                <a:solidFill>
                  <a:schemeClr val="bg1"/>
                </a:solidFill>
              </a:rPr>
              <a:t>10</a:t>
            </a:r>
            <a:r>
              <a:rPr lang="en-US" altLang="zh-CN" sz="2800" b="1" baseline="30000" dirty="0" smtClean="0">
                <a:solidFill>
                  <a:schemeClr val="bg1"/>
                </a:solidFill>
              </a:rPr>
              <a:t>-2</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-3 </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-4</a:t>
            </a:r>
            <a:r>
              <a:rPr lang="zh-CN" altLang="en-US" sz="2800" b="1" dirty="0" smtClean="0">
                <a:solidFill>
                  <a:schemeClr val="bg1"/>
                </a:solidFill>
              </a:rPr>
              <a:t>菌悬液；</a:t>
            </a:r>
          </a:p>
          <a:p>
            <a:pPr marL="722313" indent="-722313" eaLnBrk="1" hangingPunct="1">
              <a:lnSpc>
                <a:spcPct val="90000"/>
              </a:lnSpc>
              <a:spcBef>
                <a:spcPct val="50000"/>
              </a:spcBef>
              <a:buFontTx/>
              <a:buNone/>
            </a:pPr>
            <a:r>
              <a:rPr lang="zh-CN" altLang="en-US" sz="2800" b="1" dirty="0" smtClean="0">
                <a:solidFill>
                  <a:schemeClr val="bg1"/>
                </a:solidFill>
              </a:rPr>
              <a:t>用移液管分别吸取</a:t>
            </a:r>
            <a:r>
              <a:rPr lang="en-US" altLang="zh-CN" sz="2800" b="1" dirty="0" smtClean="0">
                <a:solidFill>
                  <a:srgbClr val="FF9900"/>
                </a:solidFill>
              </a:rPr>
              <a:t>0.1 </a:t>
            </a:r>
            <a:r>
              <a:rPr lang="en-US" altLang="zh-CN" sz="2800" b="1" dirty="0" err="1" smtClean="0">
                <a:solidFill>
                  <a:srgbClr val="FF9900"/>
                </a:solidFill>
              </a:rPr>
              <a:t>mL</a:t>
            </a:r>
            <a:r>
              <a:rPr lang="en-US" altLang="zh-CN" sz="2800" b="1" dirty="0" smtClean="0">
                <a:solidFill>
                  <a:srgbClr val="FF9900"/>
                </a:solidFill>
              </a:rPr>
              <a:t> </a:t>
            </a:r>
            <a:r>
              <a:rPr lang="en-US" altLang="zh-CN" sz="2800" b="1" dirty="0" smtClean="0">
                <a:solidFill>
                  <a:schemeClr val="bg1"/>
                </a:solidFill>
              </a:rPr>
              <a:t>10</a:t>
            </a:r>
            <a:r>
              <a:rPr lang="en-US" altLang="zh-CN" sz="2800" b="1" baseline="30000" dirty="0" smtClean="0">
                <a:solidFill>
                  <a:schemeClr val="bg1"/>
                </a:solidFill>
              </a:rPr>
              <a:t>-2</a:t>
            </a:r>
            <a:r>
              <a:rPr lang="en-US" altLang="zh-CN" sz="2800" b="1" dirty="0" smtClean="0">
                <a:solidFill>
                  <a:schemeClr val="bg1"/>
                </a:solidFill>
              </a:rPr>
              <a:t> </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-3</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-4   </a:t>
            </a:r>
            <a:r>
              <a:rPr lang="zh-CN" altLang="en-US" sz="2800" b="1" dirty="0" smtClean="0">
                <a:solidFill>
                  <a:schemeClr val="bg1"/>
                </a:solidFill>
              </a:rPr>
              <a:t>菌悬液，注入牛肉膏蛋白胨培养基平板上，用无菌玻璃涂布棒将菌悬液均匀涂抹在整个培养基上，每稀释度 </a:t>
            </a:r>
            <a:r>
              <a:rPr lang="en-US" altLang="zh-CN" sz="2800" b="1" dirty="0" smtClean="0">
                <a:solidFill>
                  <a:srgbClr val="FF9900"/>
                </a:solidFill>
              </a:rPr>
              <a:t>3 </a:t>
            </a:r>
            <a:r>
              <a:rPr lang="zh-CN" altLang="en-US" sz="2800" b="1" dirty="0" smtClean="0">
                <a:solidFill>
                  <a:schemeClr val="bg1"/>
                </a:solidFill>
              </a:rPr>
              <a:t>块平板。</a:t>
            </a:r>
            <a:r>
              <a:rPr lang="en-US" altLang="zh-CN" sz="2800" b="1" dirty="0" smtClean="0">
                <a:solidFill>
                  <a:schemeClr val="bg1"/>
                </a:solidFill>
              </a:rPr>
              <a:t>25</a:t>
            </a:r>
            <a:r>
              <a:rPr lang="zh-CN" altLang="en-US" sz="2800" b="1" dirty="0" smtClean="0">
                <a:solidFill>
                  <a:schemeClr val="bg1"/>
                </a:solidFill>
              </a:rPr>
              <a:t>～</a:t>
            </a:r>
            <a:r>
              <a:rPr lang="en-US" altLang="zh-CN" sz="2800" b="1" dirty="0" smtClean="0">
                <a:solidFill>
                  <a:schemeClr val="bg1"/>
                </a:solidFill>
              </a:rPr>
              <a:t>30℃</a:t>
            </a:r>
            <a:r>
              <a:rPr lang="zh-CN" altLang="en-US" sz="2800" b="1" dirty="0" smtClean="0">
                <a:solidFill>
                  <a:schemeClr val="bg1"/>
                </a:solidFill>
              </a:rPr>
              <a:t>温箱中倒置培养</a:t>
            </a:r>
            <a:r>
              <a:rPr lang="en-US" altLang="zh-CN" sz="2800" b="1" dirty="0" smtClean="0">
                <a:solidFill>
                  <a:schemeClr val="bg1"/>
                </a:solidFill>
              </a:rPr>
              <a:t>1</a:t>
            </a:r>
            <a:r>
              <a:rPr lang="zh-CN" altLang="en-US" sz="2800" b="1" dirty="0" smtClean="0">
                <a:solidFill>
                  <a:schemeClr val="bg1"/>
                </a:solidFill>
              </a:rPr>
              <a:t>～</a:t>
            </a:r>
            <a:r>
              <a:rPr lang="en-US" altLang="zh-CN" sz="2800" b="1" dirty="0" smtClean="0">
                <a:solidFill>
                  <a:schemeClr val="bg1"/>
                </a:solidFill>
              </a:rPr>
              <a:t>2 d</a:t>
            </a:r>
            <a:r>
              <a:rPr lang="zh-CN" altLang="en-US" sz="2800" b="1" dirty="0" smtClean="0">
                <a:solidFill>
                  <a:schemeClr val="bg1"/>
                </a:solidFill>
              </a:rPr>
              <a:t>。</a:t>
            </a:r>
          </a:p>
          <a:p>
            <a:pPr marL="722313" indent="-722313" eaLnBrk="1" hangingPunct="1">
              <a:lnSpc>
                <a:spcPct val="90000"/>
              </a:lnSpc>
              <a:spcBef>
                <a:spcPct val="50000"/>
              </a:spcBef>
              <a:buFontTx/>
              <a:buNone/>
            </a:pPr>
            <a:r>
              <a:rPr lang="zh-CN" altLang="en-US" sz="2800" b="1" dirty="0" smtClean="0">
                <a:solidFill>
                  <a:srgbClr val="FF6600"/>
                </a:solidFill>
              </a:rPr>
              <a:t>建议：</a:t>
            </a:r>
            <a:r>
              <a:rPr lang="zh-CN" altLang="en-US" sz="2800" b="1" dirty="0" smtClean="0">
                <a:solidFill>
                  <a:schemeClr val="bg1"/>
                </a:solidFill>
              </a:rPr>
              <a:t>神龙架土细菌样品： </a:t>
            </a:r>
            <a:r>
              <a:rPr lang="en-US" altLang="zh-CN" sz="2800" b="1" dirty="0" smtClean="0">
                <a:solidFill>
                  <a:schemeClr val="bg1"/>
                </a:solidFill>
              </a:rPr>
              <a:t>10</a:t>
            </a:r>
            <a:r>
              <a:rPr lang="en-US" altLang="zh-CN" sz="2800" b="1" baseline="30000" dirty="0" smtClean="0">
                <a:solidFill>
                  <a:schemeClr val="bg1"/>
                </a:solidFill>
              </a:rPr>
              <a:t>-2</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-3</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-4 </a:t>
            </a:r>
          </a:p>
          <a:p>
            <a:pPr marL="722313" indent="-722313" eaLnBrk="1" hangingPunct="1">
              <a:lnSpc>
                <a:spcPct val="90000"/>
              </a:lnSpc>
              <a:spcBef>
                <a:spcPct val="50000"/>
              </a:spcBef>
              <a:buFontTx/>
              <a:buNone/>
            </a:pPr>
            <a:r>
              <a:rPr lang="en-US" altLang="zh-CN" sz="2800" b="1" dirty="0" smtClean="0">
                <a:solidFill>
                  <a:schemeClr val="bg1"/>
                </a:solidFill>
              </a:rPr>
              <a:t>           </a:t>
            </a:r>
            <a:r>
              <a:rPr lang="zh-CN" altLang="en-US" sz="2800" b="1" dirty="0" smtClean="0">
                <a:solidFill>
                  <a:schemeClr val="bg1"/>
                </a:solidFill>
              </a:rPr>
              <a:t>校园土细菌样品： </a:t>
            </a:r>
            <a:r>
              <a:rPr lang="en-US" altLang="zh-CN" sz="2800" b="1" dirty="0" smtClean="0">
                <a:solidFill>
                  <a:schemeClr val="bg1"/>
                </a:solidFill>
              </a:rPr>
              <a:t>10</a:t>
            </a:r>
            <a:r>
              <a:rPr lang="en-US" altLang="zh-CN" sz="2800" b="1" baseline="30000" dirty="0" smtClean="0">
                <a:solidFill>
                  <a:schemeClr val="bg1"/>
                </a:solidFill>
              </a:rPr>
              <a:t>-2</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-3</a:t>
            </a:r>
            <a:r>
              <a:rPr lang="zh-CN" altLang="en-US" sz="2800" b="1" dirty="0" smtClean="0">
                <a:solidFill>
                  <a:schemeClr val="bg1"/>
                </a:solidFill>
              </a:rPr>
              <a:t>、</a:t>
            </a:r>
            <a:r>
              <a:rPr lang="en-US" altLang="zh-CN" sz="2800" b="1" smtClean="0">
                <a:solidFill>
                  <a:schemeClr val="bg1"/>
                </a:solidFill>
              </a:rPr>
              <a:t>10</a:t>
            </a:r>
            <a:r>
              <a:rPr lang="en-US" altLang="zh-CN" sz="2800" b="1" baseline="30000" smtClean="0">
                <a:solidFill>
                  <a:schemeClr val="bg1"/>
                </a:solidFill>
              </a:rPr>
              <a:t>-4</a:t>
            </a:r>
            <a:endParaRPr lang="en-US" altLang="zh-CN" sz="2800" b="1" dirty="0" smtClean="0">
              <a:solidFill>
                <a:schemeClr val="bg1"/>
              </a:solidFill>
            </a:endParaRPr>
          </a:p>
          <a:p>
            <a:pPr marL="722313" indent="-722313" eaLnBrk="1" hangingPunct="1">
              <a:lnSpc>
                <a:spcPct val="90000"/>
              </a:lnSpc>
              <a:spcBef>
                <a:spcPct val="50000"/>
              </a:spcBef>
              <a:buFontTx/>
              <a:buNone/>
            </a:pPr>
            <a:endParaRPr lang="en-US" altLang="zh-CN" sz="2800" b="1" baseline="30000" dirty="0" smtClean="0">
              <a:solidFill>
                <a:schemeClr val="bg1"/>
              </a:solidFill>
            </a:endParaRPr>
          </a:p>
          <a:p>
            <a:pPr marL="722313" indent="-722313" eaLnBrk="1" hangingPunct="1">
              <a:lnSpc>
                <a:spcPct val="90000"/>
              </a:lnSpc>
              <a:spcBef>
                <a:spcPct val="50000"/>
              </a:spcBef>
              <a:buFontTx/>
              <a:buNone/>
            </a:pPr>
            <a:r>
              <a:rPr lang="en-US" altLang="zh-CN" sz="2800" b="1" dirty="0" smtClean="0">
                <a:solidFill>
                  <a:schemeClr val="bg1"/>
                </a:solidFill>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idx="1"/>
          </p:nvPr>
        </p:nvSpPr>
        <p:spPr>
          <a:xfrm>
            <a:off x="250825" y="333375"/>
            <a:ext cx="8569325" cy="6524625"/>
          </a:xfrm>
        </p:spPr>
        <p:txBody>
          <a:bodyPr/>
          <a:lstStyle/>
          <a:p>
            <a:pPr marL="812800" indent="-812800" eaLnBrk="1" hangingPunct="1">
              <a:lnSpc>
                <a:spcPct val="90000"/>
              </a:lnSpc>
              <a:buFontTx/>
              <a:buNone/>
            </a:pPr>
            <a:r>
              <a:rPr lang="zh-CN" altLang="en-US" sz="3600" b="1" dirty="0" smtClean="0">
                <a:solidFill>
                  <a:srgbClr val="FFFF00"/>
                </a:solidFill>
                <a:latin typeface="黑体" pitchFamily="2" charset="-122"/>
                <a:ea typeface="黑体" pitchFamily="2" charset="-122"/>
              </a:rPr>
              <a:t>四、土壤放线菌、霉菌和细菌检测</a:t>
            </a:r>
          </a:p>
          <a:p>
            <a:pPr marL="812800" indent="-812800" eaLnBrk="1" hangingPunct="1">
              <a:lnSpc>
                <a:spcPct val="90000"/>
              </a:lnSpc>
              <a:buFontTx/>
              <a:buNone/>
            </a:pPr>
            <a:r>
              <a:rPr lang="zh-CN" altLang="en-US" sz="2800" b="1" dirty="0" smtClean="0">
                <a:solidFill>
                  <a:schemeClr val="bg1"/>
                </a:solidFill>
              </a:rPr>
              <a:t>（</a:t>
            </a:r>
            <a:r>
              <a:rPr lang="en-US" altLang="zh-CN" sz="2800" b="1" dirty="0" smtClean="0">
                <a:solidFill>
                  <a:schemeClr val="bg1"/>
                </a:solidFill>
              </a:rPr>
              <a:t>3</a:t>
            </a:r>
            <a:r>
              <a:rPr lang="zh-CN" altLang="en-US" sz="2800" b="1" dirty="0" smtClean="0">
                <a:solidFill>
                  <a:schemeClr val="bg1"/>
                </a:solidFill>
              </a:rPr>
              <a:t>）</a:t>
            </a:r>
            <a:r>
              <a:rPr lang="zh-CN" altLang="en-US" sz="2800" b="1" dirty="0" smtClean="0">
                <a:solidFill>
                  <a:srgbClr val="FFFF66"/>
                </a:solidFill>
              </a:rPr>
              <a:t>霉菌检测</a:t>
            </a:r>
            <a:r>
              <a:rPr lang="zh-CN" altLang="en-US" sz="2800" b="1" dirty="0" smtClean="0">
                <a:solidFill>
                  <a:schemeClr val="bg1"/>
                </a:solidFill>
              </a:rPr>
              <a:t>：</a:t>
            </a:r>
          </a:p>
          <a:p>
            <a:pPr marL="812800" indent="-812800" eaLnBrk="1" hangingPunct="1">
              <a:lnSpc>
                <a:spcPct val="90000"/>
              </a:lnSpc>
              <a:buFontTx/>
              <a:buNone/>
            </a:pPr>
            <a:r>
              <a:rPr lang="zh-CN" altLang="en-US" sz="2800" b="1" dirty="0" smtClean="0">
                <a:solidFill>
                  <a:schemeClr val="bg1"/>
                </a:solidFill>
              </a:rPr>
              <a:t>利用</a:t>
            </a:r>
            <a:r>
              <a:rPr lang="en-US" altLang="zh-CN" sz="2800" b="1" dirty="0" smtClean="0">
                <a:solidFill>
                  <a:schemeClr val="bg1"/>
                </a:solidFill>
              </a:rPr>
              <a:t>150 </a:t>
            </a:r>
            <a:r>
              <a:rPr lang="en-US" altLang="zh-CN" sz="2800" b="1" dirty="0" err="1" smtClean="0">
                <a:solidFill>
                  <a:schemeClr val="bg1"/>
                </a:solidFill>
              </a:rPr>
              <a:t>mL</a:t>
            </a:r>
            <a:r>
              <a:rPr lang="zh-CN" altLang="en-US" sz="2800" b="1" dirty="0" smtClean="0">
                <a:solidFill>
                  <a:srgbClr val="FF9900"/>
                </a:solidFill>
              </a:rPr>
              <a:t>豆芽汁葡萄糖</a:t>
            </a:r>
            <a:r>
              <a:rPr lang="zh-CN" altLang="en-US" sz="2800" b="1" dirty="0" smtClean="0">
                <a:solidFill>
                  <a:schemeClr val="bg1"/>
                </a:solidFill>
              </a:rPr>
              <a:t>培养基（倒平板前添加</a:t>
            </a:r>
            <a:r>
              <a:rPr lang="en-US" altLang="zh-CN" sz="2800" b="1" dirty="0" smtClean="0">
                <a:solidFill>
                  <a:srgbClr val="FF9900"/>
                </a:solidFill>
              </a:rPr>
              <a:t>80%</a:t>
            </a:r>
            <a:r>
              <a:rPr lang="zh-CN" altLang="en-US" sz="2800" b="1" dirty="0" smtClean="0">
                <a:solidFill>
                  <a:srgbClr val="FF9900"/>
                </a:solidFill>
              </a:rPr>
              <a:t>乳酸</a:t>
            </a:r>
            <a:r>
              <a:rPr lang="zh-CN" altLang="en-US" sz="2800" b="1" dirty="0" smtClean="0">
                <a:solidFill>
                  <a:schemeClr val="bg1"/>
                </a:solidFill>
              </a:rPr>
              <a:t>数滴</a:t>
            </a:r>
            <a:r>
              <a:rPr lang="en-US" altLang="zh-CN" sz="2800" b="1" dirty="0" smtClean="0">
                <a:solidFill>
                  <a:schemeClr val="bg1"/>
                </a:solidFill>
              </a:rPr>
              <a:t>——</a:t>
            </a:r>
            <a:r>
              <a:rPr lang="zh-CN" altLang="en-US" sz="2800" b="1" dirty="0" smtClean="0">
                <a:solidFill>
                  <a:schemeClr val="bg1"/>
                </a:solidFill>
              </a:rPr>
              <a:t>一般 </a:t>
            </a:r>
            <a:r>
              <a:rPr lang="en-US" altLang="zh-CN" sz="2800" b="1" dirty="0" smtClean="0">
                <a:solidFill>
                  <a:srgbClr val="FF9900"/>
                </a:solidFill>
              </a:rPr>
              <a:t>9 </a:t>
            </a:r>
            <a:r>
              <a:rPr lang="zh-CN" altLang="en-US" sz="2800" b="1" dirty="0" smtClean="0">
                <a:solidFill>
                  <a:schemeClr val="bg1"/>
                </a:solidFill>
              </a:rPr>
              <a:t>滴），倒</a:t>
            </a:r>
            <a:r>
              <a:rPr lang="en-US" altLang="zh-CN" sz="2800" b="1" dirty="0" smtClean="0">
                <a:solidFill>
                  <a:schemeClr val="bg1"/>
                </a:solidFill>
              </a:rPr>
              <a:t>9</a:t>
            </a:r>
            <a:r>
              <a:rPr lang="zh-CN" altLang="en-US" sz="2800" b="1" dirty="0" smtClean="0">
                <a:solidFill>
                  <a:schemeClr val="bg1"/>
                </a:solidFill>
              </a:rPr>
              <a:t>块平板，待用；</a:t>
            </a:r>
          </a:p>
          <a:p>
            <a:pPr marL="812800" indent="-812800" eaLnBrk="1" hangingPunct="1">
              <a:lnSpc>
                <a:spcPct val="90000"/>
              </a:lnSpc>
              <a:buFontTx/>
              <a:buNone/>
            </a:pPr>
            <a:endParaRPr lang="zh-CN" altLang="en-US" sz="2800" b="1" dirty="0" smtClean="0">
              <a:solidFill>
                <a:schemeClr val="bg1"/>
              </a:solidFill>
            </a:endParaRPr>
          </a:p>
          <a:p>
            <a:pPr marL="812800" indent="-812800" eaLnBrk="1" hangingPunct="1">
              <a:lnSpc>
                <a:spcPct val="90000"/>
              </a:lnSpc>
              <a:buFontTx/>
              <a:buNone/>
            </a:pPr>
            <a:r>
              <a:rPr lang="zh-CN" altLang="en-US" sz="2800" b="1" dirty="0" smtClean="0">
                <a:solidFill>
                  <a:schemeClr val="bg1"/>
                </a:solidFill>
              </a:rPr>
              <a:t>将霉菌、细菌检测用</a:t>
            </a:r>
            <a:r>
              <a:rPr lang="zh-CN" altLang="en-US" sz="2800" b="1" dirty="0" smtClean="0">
                <a:solidFill>
                  <a:srgbClr val="FF9900"/>
                </a:solidFill>
              </a:rPr>
              <a:t>悬液</a:t>
            </a:r>
            <a:r>
              <a:rPr lang="en-US" altLang="zh-CN" sz="2800" b="1" dirty="0" smtClean="0">
                <a:solidFill>
                  <a:srgbClr val="FF9900"/>
                </a:solidFill>
              </a:rPr>
              <a:t>II</a:t>
            </a:r>
            <a:r>
              <a:rPr lang="zh-CN" altLang="en-US" sz="2800" b="1" dirty="0" smtClean="0">
                <a:solidFill>
                  <a:schemeClr val="bg1"/>
                </a:solidFill>
              </a:rPr>
              <a:t>依次</a:t>
            </a:r>
            <a:r>
              <a:rPr lang="en-US" altLang="zh-CN" sz="2800" b="1" dirty="0" smtClean="0">
                <a:solidFill>
                  <a:schemeClr val="bg1"/>
                </a:solidFill>
              </a:rPr>
              <a:t>10</a:t>
            </a:r>
            <a:r>
              <a:rPr lang="zh-CN" altLang="en-US" sz="2800" b="1" dirty="0" smtClean="0">
                <a:solidFill>
                  <a:schemeClr val="bg1"/>
                </a:solidFill>
              </a:rPr>
              <a:t>倍稀释得到</a:t>
            </a:r>
            <a:r>
              <a:rPr lang="en-US" altLang="zh-CN" sz="2800" b="1" dirty="0" smtClean="0">
                <a:solidFill>
                  <a:schemeClr val="bg1"/>
                </a:solidFill>
              </a:rPr>
              <a:t>10</a:t>
            </a:r>
            <a:r>
              <a:rPr lang="en-US" altLang="zh-CN" sz="2800" b="1" baseline="30000" dirty="0" smtClean="0">
                <a:solidFill>
                  <a:schemeClr val="bg1"/>
                </a:solidFill>
              </a:rPr>
              <a:t>-2</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-3</a:t>
            </a:r>
            <a:r>
              <a:rPr lang="zh-CN" altLang="en-US" sz="2800" b="1" dirty="0" smtClean="0">
                <a:solidFill>
                  <a:schemeClr val="bg1"/>
                </a:solidFill>
              </a:rPr>
              <a:t>菌悬液；</a:t>
            </a:r>
          </a:p>
          <a:p>
            <a:pPr marL="812800" indent="-812800" eaLnBrk="1" hangingPunct="1">
              <a:lnSpc>
                <a:spcPct val="90000"/>
              </a:lnSpc>
              <a:spcBef>
                <a:spcPct val="50000"/>
              </a:spcBef>
              <a:buFontTx/>
              <a:buNone/>
            </a:pPr>
            <a:r>
              <a:rPr lang="zh-CN" altLang="en-US" sz="2800" b="1" dirty="0" smtClean="0">
                <a:solidFill>
                  <a:schemeClr val="bg1"/>
                </a:solidFill>
              </a:rPr>
              <a:t>用移液管分别吸取</a:t>
            </a:r>
            <a:r>
              <a:rPr lang="en-US" altLang="zh-CN" sz="2800" b="1" dirty="0" smtClean="0">
                <a:solidFill>
                  <a:srgbClr val="FF9900"/>
                </a:solidFill>
              </a:rPr>
              <a:t>0.1 </a:t>
            </a:r>
            <a:r>
              <a:rPr lang="en-US" altLang="zh-CN" sz="2800" b="1" dirty="0" err="1" smtClean="0">
                <a:solidFill>
                  <a:srgbClr val="FF9900"/>
                </a:solidFill>
              </a:rPr>
              <a:t>mL</a:t>
            </a:r>
            <a:r>
              <a:rPr lang="en-US" altLang="zh-CN" sz="2800" b="1" dirty="0" smtClean="0">
                <a:solidFill>
                  <a:schemeClr val="bg1"/>
                </a:solidFill>
              </a:rPr>
              <a:t> 10</a:t>
            </a:r>
            <a:r>
              <a:rPr lang="en-US" altLang="zh-CN" sz="2800" b="1" baseline="30000" dirty="0" smtClean="0">
                <a:solidFill>
                  <a:schemeClr val="bg1"/>
                </a:solidFill>
              </a:rPr>
              <a:t>-1</a:t>
            </a:r>
            <a:r>
              <a:rPr lang="en-US" altLang="zh-CN" sz="2800" b="1" dirty="0" smtClean="0">
                <a:solidFill>
                  <a:schemeClr val="bg1"/>
                </a:solidFill>
              </a:rPr>
              <a:t> </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-2</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-3</a:t>
            </a:r>
            <a:r>
              <a:rPr lang="zh-CN" altLang="en-US" sz="2800" b="1" dirty="0" smtClean="0">
                <a:solidFill>
                  <a:schemeClr val="bg1"/>
                </a:solidFill>
              </a:rPr>
              <a:t>菌悬液，注入豆芽汁葡萄糖培养基平板，用无菌玻璃涂布棒将菌悬液均匀涂抹在整个培养基上，每稀释度 </a:t>
            </a:r>
            <a:r>
              <a:rPr lang="en-US" altLang="zh-CN" sz="2800" b="1" dirty="0" smtClean="0">
                <a:solidFill>
                  <a:srgbClr val="FF9900"/>
                </a:solidFill>
              </a:rPr>
              <a:t>3 </a:t>
            </a:r>
            <a:r>
              <a:rPr lang="zh-CN" altLang="en-US" sz="2800" b="1" dirty="0" smtClean="0">
                <a:solidFill>
                  <a:schemeClr val="bg1"/>
                </a:solidFill>
              </a:rPr>
              <a:t>块平板。</a:t>
            </a:r>
            <a:r>
              <a:rPr lang="en-US" altLang="zh-CN" sz="2800" b="1" dirty="0" smtClean="0">
                <a:solidFill>
                  <a:schemeClr val="bg1"/>
                </a:solidFill>
              </a:rPr>
              <a:t>25</a:t>
            </a:r>
            <a:r>
              <a:rPr lang="zh-CN" altLang="en-US" sz="2800" b="1" dirty="0" smtClean="0">
                <a:solidFill>
                  <a:schemeClr val="bg1"/>
                </a:solidFill>
              </a:rPr>
              <a:t>～</a:t>
            </a:r>
            <a:r>
              <a:rPr lang="en-US" altLang="zh-CN" sz="2800" b="1" dirty="0" smtClean="0">
                <a:solidFill>
                  <a:schemeClr val="bg1"/>
                </a:solidFill>
              </a:rPr>
              <a:t>30℃</a:t>
            </a:r>
            <a:r>
              <a:rPr lang="zh-CN" altLang="en-US" sz="2800" b="1" dirty="0" smtClean="0">
                <a:solidFill>
                  <a:schemeClr val="bg1"/>
                </a:solidFill>
              </a:rPr>
              <a:t>温箱中倒置培养</a:t>
            </a:r>
            <a:r>
              <a:rPr lang="en-US" altLang="zh-CN" sz="2800" b="1" dirty="0" smtClean="0">
                <a:solidFill>
                  <a:schemeClr val="bg1"/>
                </a:solidFill>
              </a:rPr>
              <a:t>3</a:t>
            </a:r>
            <a:r>
              <a:rPr lang="zh-CN" altLang="en-US" sz="2800" b="1" dirty="0" smtClean="0">
                <a:solidFill>
                  <a:schemeClr val="bg1"/>
                </a:solidFill>
              </a:rPr>
              <a:t>～</a:t>
            </a:r>
            <a:r>
              <a:rPr lang="en-US" altLang="zh-CN" sz="2800" b="1" dirty="0" smtClean="0">
                <a:solidFill>
                  <a:schemeClr val="bg1"/>
                </a:solidFill>
              </a:rPr>
              <a:t>4 d</a:t>
            </a:r>
            <a:r>
              <a:rPr lang="zh-CN" altLang="en-US" sz="2800" b="1" dirty="0" smtClean="0">
                <a:solidFill>
                  <a:schemeClr val="bg1"/>
                </a:solidFill>
              </a:rPr>
              <a:t>。</a:t>
            </a:r>
          </a:p>
          <a:p>
            <a:pPr marL="812800" indent="-812800" eaLnBrk="1" hangingPunct="1">
              <a:lnSpc>
                <a:spcPct val="90000"/>
              </a:lnSpc>
              <a:spcBef>
                <a:spcPct val="50000"/>
              </a:spcBef>
              <a:buFontTx/>
              <a:buNone/>
            </a:pPr>
            <a:r>
              <a:rPr lang="zh-CN" altLang="en-US" sz="2800" b="1" dirty="0" smtClean="0">
                <a:solidFill>
                  <a:srgbClr val="FF6600"/>
                </a:solidFill>
              </a:rPr>
              <a:t>建议稀释梯度：</a:t>
            </a:r>
            <a:r>
              <a:rPr lang="zh-CN" altLang="en-US" sz="2800" b="1" dirty="0" smtClean="0">
                <a:solidFill>
                  <a:schemeClr val="bg1"/>
                </a:solidFill>
              </a:rPr>
              <a:t> </a:t>
            </a:r>
            <a:r>
              <a:rPr lang="en-US" altLang="zh-CN" sz="2800" b="1" dirty="0" smtClean="0">
                <a:solidFill>
                  <a:schemeClr val="bg1"/>
                </a:solidFill>
              </a:rPr>
              <a:t>10</a:t>
            </a:r>
            <a:r>
              <a:rPr lang="en-US" altLang="zh-CN" sz="2800" b="1" baseline="30000" dirty="0" smtClean="0">
                <a:solidFill>
                  <a:schemeClr val="bg1"/>
                </a:solidFill>
              </a:rPr>
              <a:t>-1</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-2</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-3 </a:t>
            </a:r>
            <a:endParaRPr lang="en-US" altLang="zh-CN" sz="2800" b="1" dirty="0" smtClean="0">
              <a:solidFill>
                <a:schemeClr val="bg1"/>
              </a:solidFill>
            </a:endParaRPr>
          </a:p>
          <a:p>
            <a:pPr marL="812800" indent="-812800" eaLnBrk="1" hangingPunct="1">
              <a:lnSpc>
                <a:spcPct val="90000"/>
              </a:lnSpc>
              <a:spcBef>
                <a:spcPct val="50000"/>
              </a:spcBef>
              <a:buFontTx/>
              <a:buNone/>
            </a:pPr>
            <a:r>
              <a:rPr lang="en-US" altLang="zh-CN" sz="2800" b="1" dirty="0" smtClean="0">
                <a:solidFill>
                  <a:schemeClr val="bg1"/>
                </a:solidFill>
              </a:rPr>
              <a:t>           </a:t>
            </a:r>
          </a:p>
          <a:p>
            <a:pPr marL="812800" indent="-812800" eaLnBrk="1" hangingPunct="1">
              <a:lnSpc>
                <a:spcPct val="90000"/>
              </a:lnSpc>
              <a:buFontTx/>
              <a:buNone/>
            </a:pPr>
            <a:endParaRPr lang="en-US" altLang="zh-CN" sz="20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39"/>
          <p:cNvSpPr>
            <a:spLocks noChangeArrowheads="1"/>
          </p:cNvSpPr>
          <p:nvPr/>
        </p:nvSpPr>
        <p:spPr bwMode="auto">
          <a:xfrm>
            <a:off x="755650" y="404813"/>
            <a:ext cx="7777163" cy="641350"/>
          </a:xfrm>
          <a:prstGeom prst="rect">
            <a:avLst/>
          </a:prstGeom>
          <a:noFill/>
          <a:ln w="9525">
            <a:noFill/>
            <a:miter lim="800000"/>
            <a:headEnd/>
            <a:tailEnd/>
          </a:ln>
        </p:spPr>
        <p:txBody>
          <a:bodyPr anchor="ctr">
            <a:spAutoFit/>
          </a:bodyPr>
          <a:lstStyle/>
          <a:p>
            <a:pPr algn="ctr"/>
            <a:r>
              <a:rPr kumimoji="1" lang="en-US" altLang="zh-CN" sz="3600" b="1" dirty="0" smtClean="0">
                <a:solidFill>
                  <a:srgbClr val="FFFF66"/>
                </a:solidFill>
                <a:latin typeface="Times New Roman" charset="0"/>
                <a:cs typeface="Times New Roman" charset="0"/>
              </a:rPr>
              <a:t>2016</a:t>
            </a:r>
            <a:r>
              <a:rPr kumimoji="1" lang="zh-CN" altLang="en-US" sz="3600" b="1" dirty="0" smtClean="0">
                <a:solidFill>
                  <a:srgbClr val="FFFF66"/>
                </a:solidFill>
                <a:latin typeface="Times New Roman" charset="0"/>
                <a:cs typeface="Times New Roman" charset="0"/>
              </a:rPr>
              <a:t>年</a:t>
            </a:r>
            <a:r>
              <a:rPr kumimoji="1" lang="zh-CN" altLang="en-US" sz="3600" b="1" dirty="0">
                <a:solidFill>
                  <a:srgbClr val="FFFF66"/>
                </a:solidFill>
                <a:latin typeface="Times New Roman" charset="0"/>
                <a:cs typeface="Times New Roman" charset="0"/>
              </a:rPr>
              <a:t>土壤微生物样品分组登记表</a:t>
            </a:r>
            <a:endParaRPr kumimoji="1" lang="zh-CN" altLang="en-US" sz="3600" b="1" dirty="0">
              <a:solidFill>
                <a:srgbClr val="FFFF66"/>
              </a:solidFill>
              <a:latin typeface="Times New Roman" charset="0"/>
            </a:endParaRPr>
          </a:p>
        </p:txBody>
      </p:sp>
      <p:graphicFrame>
        <p:nvGraphicFramePr>
          <p:cNvPr id="75779" name="Group 3"/>
          <p:cNvGraphicFramePr>
            <a:graphicFrameLocks noGrp="1"/>
          </p:cNvGraphicFramePr>
          <p:nvPr>
            <p:extLst>
              <p:ext uri="{D42A27DB-BD31-4B8C-83A1-F6EECF244321}">
                <p14:modId xmlns:p14="http://schemas.microsoft.com/office/powerpoint/2010/main" val="466635966"/>
              </p:ext>
            </p:extLst>
          </p:nvPr>
        </p:nvGraphicFramePr>
        <p:xfrm>
          <a:off x="539750" y="1341438"/>
          <a:ext cx="8195693" cy="3238385"/>
        </p:xfrm>
        <a:graphic>
          <a:graphicData uri="http://schemas.openxmlformats.org/drawingml/2006/table">
            <a:tbl>
              <a:tblPr/>
              <a:tblGrid>
                <a:gridCol w="1280057"/>
                <a:gridCol w="1152606"/>
                <a:gridCol w="1152606"/>
                <a:gridCol w="1152606"/>
                <a:gridCol w="1152606"/>
                <a:gridCol w="1152606"/>
                <a:gridCol w="1152606"/>
              </a:tblGrid>
              <a:tr h="64807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itchFamily="2" charset="-122"/>
                          <a:ea typeface="宋体" pitchFamily="2" charset="-122"/>
                          <a:cs typeface="Times New Roman" charset="0"/>
                        </a:rPr>
                        <a:t>放线菌</a:t>
                      </a:r>
                      <a:endParaRPr kumimoji="0" lang="zh-CN" altLang="en-US" sz="24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itchFamily="2" charset="-122"/>
                          <a:ea typeface="宋体" pitchFamily="2" charset="-122"/>
                          <a:cs typeface="Times New Roman" charset="0"/>
                        </a:rPr>
                        <a:t>霉菌</a:t>
                      </a:r>
                      <a:endParaRPr kumimoji="0" lang="zh-CN" altLang="en-US" sz="24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itchFamily="2" charset="-122"/>
                          <a:ea typeface="宋体" pitchFamily="2" charset="-122"/>
                          <a:cs typeface="Times New Roman" charset="0"/>
                        </a:rPr>
                        <a:t>细菌</a:t>
                      </a:r>
                      <a:endParaRPr kumimoji="0" lang="zh-CN" altLang="en-US" sz="24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r>
              <a:tr h="51847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培养基</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高氏</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1" i="0" u="none" strike="noStrike" cap="none" normalizeH="0" baseline="0" dirty="0" smtClean="0">
                          <a:ln>
                            <a:noFill/>
                          </a:ln>
                          <a:solidFill>
                            <a:srgbClr val="FF2B01"/>
                          </a:solidFill>
                          <a:effectLst/>
                          <a:latin typeface="宋体" pitchFamily="2" charset="-122"/>
                          <a:ea typeface="宋体" pitchFamily="2" charset="-122"/>
                          <a:cs typeface="Times New Roman" charset="0"/>
                        </a:rPr>
                        <a:t>10</a:t>
                      </a:r>
                      <a:r>
                        <a:rPr kumimoji="0" lang="zh-CN" altLang="en-US" sz="1800" b="1" i="0" u="none" strike="noStrike" cap="none" normalizeH="0" baseline="0" dirty="0" smtClean="0">
                          <a:ln>
                            <a:noFill/>
                          </a:ln>
                          <a:solidFill>
                            <a:srgbClr val="FF2B01"/>
                          </a:solidFill>
                          <a:effectLst/>
                          <a:latin typeface="宋体" pitchFamily="2" charset="-122"/>
                          <a:ea typeface="宋体" pitchFamily="2" charset="-122"/>
                          <a:cs typeface="Times New Roman" charset="0"/>
                        </a:rPr>
                        <a:t>滴苯酚</a:t>
                      </a:r>
                      <a:endParaRPr kumimoji="0" lang="zh-CN" altLang="en-US" sz="1800" b="0" i="0" u="none" strike="noStrike" cap="none" normalizeH="0" baseline="0" dirty="0" smtClean="0">
                        <a:ln>
                          <a:noFill/>
                        </a:ln>
                        <a:solidFill>
                          <a:srgbClr val="FF2B0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豆芽汁</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1" i="0" u="none" strike="noStrike" cap="none" normalizeH="0" baseline="0" dirty="0" smtClean="0">
                          <a:ln>
                            <a:noFill/>
                          </a:ln>
                          <a:solidFill>
                            <a:srgbClr val="FF6600"/>
                          </a:solidFill>
                          <a:effectLst/>
                          <a:latin typeface="宋体" pitchFamily="2" charset="-122"/>
                          <a:ea typeface="宋体" pitchFamily="2" charset="-122"/>
                          <a:cs typeface="Times New Roman" charset="0"/>
                        </a:rPr>
                        <a:t>9</a:t>
                      </a:r>
                      <a:r>
                        <a:rPr kumimoji="0" lang="zh-CN" altLang="en-US" sz="1800" b="1" i="0" u="none" strike="noStrike" cap="none" normalizeH="0" baseline="0" dirty="0" smtClean="0">
                          <a:ln>
                            <a:noFill/>
                          </a:ln>
                          <a:solidFill>
                            <a:srgbClr val="FF6600"/>
                          </a:solidFill>
                          <a:effectLst/>
                          <a:latin typeface="宋体" pitchFamily="2" charset="-122"/>
                          <a:ea typeface="宋体" pitchFamily="2" charset="-122"/>
                          <a:cs typeface="Times New Roman" charset="0"/>
                        </a:rPr>
                        <a:t>滴乳酸</a:t>
                      </a:r>
                      <a:endParaRPr kumimoji="0" lang="zh-CN" altLang="en-US" sz="1800" b="1" i="0" u="none" strike="noStrike" cap="none" normalizeH="0" baseline="0" dirty="0" smtClean="0">
                        <a:ln>
                          <a:noFill/>
                        </a:ln>
                        <a:solidFill>
                          <a:srgbClr val="FF66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rgbClr val="DDDDDD"/>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牛肉膏蛋白胨</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hMerge="1">
                  <a:txBody>
                    <a:bodyPr/>
                    <a:lstStyle/>
                    <a:p>
                      <a:endParaRPr lang="zh-CN" altLang="en-US"/>
                    </a:p>
                  </a:txBody>
                  <a:tcPr/>
                </a:tc>
              </a:tr>
              <a:tr h="51847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土壤来源</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神龙架</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校园</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神龙架</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校园</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神龙架</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校园</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r>
              <a:tr h="51847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组号</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1</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2</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3</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4</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5</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6,7</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r>
              <a:tr h="516417">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土壤悬液</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r>
              <a:tr h="51847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稀释度</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1</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3</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1</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3</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1</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3</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1</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3</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3</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4</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3</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4</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39"/>
          <p:cNvSpPr>
            <a:spLocks noChangeArrowheads="1"/>
          </p:cNvSpPr>
          <p:nvPr/>
        </p:nvSpPr>
        <p:spPr bwMode="auto">
          <a:xfrm>
            <a:off x="755650" y="404813"/>
            <a:ext cx="77771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kumimoji="1" lang="en-US" altLang="zh-CN" sz="3600" b="1" dirty="0" smtClean="0">
                <a:solidFill>
                  <a:srgbClr val="FFFF66"/>
                </a:solidFill>
                <a:latin typeface="Times New Roman" charset="0"/>
                <a:cs typeface="Times New Roman" charset="0"/>
              </a:rPr>
              <a:t>2016</a:t>
            </a:r>
            <a:r>
              <a:rPr kumimoji="1" lang="zh-CN" altLang="en-US" sz="3600" b="1" dirty="0" smtClean="0">
                <a:solidFill>
                  <a:srgbClr val="FFFF66"/>
                </a:solidFill>
                <a:latin typeface="Times New Roman" charset="0"/>
                <a:cs typeface="Times New Roman" charset="0"/>
              </a:rPr>
              <a:t>生技</a:t>
            </a:r>
            <a:r>
              <a:rPr kumimoji="1" lang="en-US" altLang="zh-CN" sz="3600" b="1" dirty="0" smtClean="0">
                <a:solidFill>
                  <a:srgbClr val="FFFF66"/>
                </a:solidFill>
                <a:latin typeface="Times New Roman" charset="0"/>
                <a:cs typeface="Times New Roman" charset="0"/>
              </a:rPr>
              <a:t>2</a:t>
            </a:r>
            <a:r>
              <a:rPr kumimoji="1" lang="zh-CN" altLang="en-US" sz="3600" b="1" dirty="0" smtClean="0">
                <a:solidFill>
                  <a:srgbClr val="FFFF66"/>
                </a:solidFill>
                <a:latin typeface="Times New Roman" charset="0"/>
                <a:cs typeface="Times New Roman" charset="0"/>
              </a:rPr>
              <a:t>土壤微生物</a:t>
            </a:r>
            <a:r>
              <a:rPr kumimoji="1" lang="zh-CN" altLang="en-US" sz="3600" b="1" dirty="0">
                <a:solidFill>
                  <a:srgbClr val="FFFF66"/>
                </a:solidFill>
                <a:latin typeface="Times New Roman" charset="0"/>
                <a:cs typeface="Times New Roman" charset="0"/>
              </a:rPr>
              <a:t>样品分组登记表</a:t>
            </a:r>
            <a:endParaRPr kumimoji="1" lang="zh-CN" altLang="en-US" sz="3600" b="1" dirty="0">
              <a:solidFill>
                <a:srgbClr val="FFFF66"/>
              </a:solidFill>
              <a:latin typeface="Times New Roman" charset="0"/>
            </a:endParaRPr>
          </a:p>
        </p:txBody>
      </p:sp>
      <p:graphicFrame>
        <p:nvGraphicFramePr>
          <p:cNvPr id="75779" name="Group 3"/>
          <p:cNvGraphicFramePr>
            <a:graphicFrameLocks noGrp="1"/>
          </p:cNvGraphicFramePr>
          <p:nvPr>
            <p:extLst>
              <p:ext uri="{D42A27DB-BD31-4B8C-83A1-F6EECF244321}">
                <p14:modId xmlns:p14="http://schemas.microsoft.com/office/powerpoint/2010/main" val="1723851132"/>
              </p:ext>
            </p:extLst>
          </p:nvPr>
        </p:nvGraphicFramePr>
        <p:xfrm>
          <a:off x="539750" y="1341438"/>
          <a:ext cx="8196262" cy="3238498"/>
        </p:xfrm>
        <a:graphic>
          <a:graphicData uri="http://schemas.openxmlformats.org/drawingml/2006/table">
            <a:tbl>
              <a:tblPr/>
              <a:tblGrid>
                <a:gridCol w="1280146"/>
                <a:gridCol w="1152686"/>
                <a:gridCol w="1152686"/>
                <a:gridCol w="1152686"/>
                <a:gridCol w="1152686"/>
                <a:gridCol w="1152686"/>
                <a:gridCol w="1152686"/>
              </a:tblGrid>
              <a:tr h="64809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itchFamily="2" charset="-122"/>
                          <a:ea typeface="宋体" pitchFamily="2" charset="-122"/>
                          <a:cs typeface="Times New Roman" charset="0"/>
                        </a:rPr>
                        <a:t>放线菌</a:t>
                      </a:r>
                      <a:endParaRPr kumimoji="0" lang="zh-CN" altLang="en-US" sz="2400" b="0" i="0" u="none" strike="noStrike" cap="none" normalizeH="0" baseline="0" dirty="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itchFamily="2" charset="-122"/>
                          <a:ea typeface="宋体" pitchFamily="2" charset="-122"/>
                          <a:cs typeface="Times New Roman" charset="0"/>
                        </a:rPr>
                        <a:t>霉菌</a:t>
                      </a:r>
                      <a:endParaRPr kumimoji="0" lang="zh-CN" altLang="en-US" sz="2400" b="0" i="0" u="none" strike="noStrike" cap="none" normalizeH="0" baseline="0" dirty="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itchFamily="2" charset="-122"/>
                          <a:ea typeface="宋体" pitchFamily="2" charset="-122"/>
                          <a:cs typeface="Times New Roman" charset="0"/>
                        </a:rPr>
                        <a:t>细菌</a:t>
                      </a:r>
                      <a:endParaRPr kumimoji="0" lang="zh-CN" altLang="en-US" sz="2400" b="0" i="0" u="none" strike="noStrike" cap="none" normalizeH="0" baseline="0" dirty="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r>
              <a:tr h="51849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培养基</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高氏</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1" i="0" u="none" strike="noStrike" cap="none" normalizeH="0" baseline="0" dirty="0" smtClean="0">
                          <a:ln>
                            <a:noFill/>
                          </a:ln>
                          <a:solidFill>
                            <a:srgbClr val="FF2B01"/>
                          </a:solidFill>
                          <a:effectLst/>
                          <a:latin typeface="宋体" pitchFamily="2" charset="-122"/>
                          <a:ea typeface="宋体" pitchFamily="2" charset="-122"/>
                          <a:cs typeface="Times New Roman" charset="0"/>
                        </a:rPr>
                        <a:t>10</a:t>
                      </a:r>
                      <a:r>
                        <a:rPr kumimoji="0" lang="zh-CN" altLang="en-US" sz="1800" b="1" i="0" u="none" strike="noStrike" cap="none" normalizeH="0" baseline="0" dirty="0" smtClean="0">
                          <a:ln>
                            <a:noFill/>
                          </a:ln>
                          <a:solidFill>
                            <a:srgbClr val="FF2B01"/>
                          </a:solidFill>
                          <a:effectLst/>
                          <a:latin typeface="宋体" pitchFamily="2" charset="-122"/>
                          <a:ea typeface="宋体" pitchFamily="2" charset="-122"/>
                          <a:cs typeface="Times New Roman" charset="0"/>
                        </a:rPr>
                        <a:t>滴苯酚</a:t>
                      </a:r>
                      <a:endParaRPr kumimoji="0" lang="zh-CN" altLang="en-US" sz="1800" b="0" i="0" u="none" strike="noStrike" cap="none" normalizeH="0" baseline="0" dirty="0" smtClean="0">
                        <a:ln>
                          <a:noFill/>
                        </a:ln>
                        <a:solidFill>
                          <a:srgbClr val="FF2B0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豆芽汁</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1" i="0" u="none" strike="noStrike" cap="none" normalizeH="0" baseline="0" dirty="0" smtClean="0">
                          <a:ln>
                            <a:noFill/>
                          </a:ln>
                          <a:solidFill>
                            <a:srgbClr val="FF6600"/>
                          </a:solidFill>
                          <a:effectLst/>
                          <a:latin typeface="宋体" pitchFamily="2" charset="-122"/>
                          <a:ea typeface="宋体" pitchFamily="2" charset="-122"/>
                          <a:cs typeface="Times New Roman" charset="0"/>
                        </a:rPr>
                        <a:t>9</a:t>
                      </a:r>
                      <a:r>
                        <a:rPr kumimoji="0" lang="zh-CN" altLang="en-US" sz="1800" b="1" i="0" u="none" strike="noStrike" cap="none" normalizeH="0" baseline="0" dirty="0" smtClean="0">
                          <a:ln>
                            <a:noFill/>
                          </a:ln>
                          <a:solidFill>
                            <a:srgbClr val="FF6600"/>
                          </a:solidFill>
                          <a:effectLst/>
                          <a:latin typeface="宋体" pitchFamily="2" charset="-122"/>
                          <a:ea typeface="宋体" pitchFamily="2" charset="-122"/>
                          <a:cs typeface="Times New Roman" charset="0"/>
                        </a:rPr>
                        <a:t>滴乳酸</a:t>
                      </a:r>
                      <a:endParaRPr kumimoji="0" lang="zh-CN" altLang="en-US" sz="1800" b="1" i="0" u="none" strike="noStrike" cap="none" normalizeH="0" baseline="0" dirty="0" smtClean="0">
                        <a:ln>
                          <a:noFill/>
                        </a:ln>
                        <a:solidFill>
                          <a:srgbClr val="FF6600"/>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rgbClr val="DDDDDD"/>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牛肉膏蛋白胨</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hMerge="1">
                  <a:txBody>
                    <a:bodyPr/>
                    <a:lstStyle/>
                    <a:p>
                      <a:endParaRPr lang="zh-CN" altLang="en-US"/>
                    </a:p>
                  </a:txBody>
                  <a:tcPr/>
                </a:tc>
              </a:tr>
              <a:tr h="51849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土壤来源</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神龙架</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校园</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神龙架</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校园</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神龙架</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校园</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r>
              <a:tr h="51849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组号</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1</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7</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4</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8</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9</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5</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3</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6</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r>
              <a:tr h="516435">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土壤悬液</a:t>
                      </a:r>
                      <a:endParaRPr kumimoji="0" lang="zh-CN" altLang="en-US"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神</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校</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r>
              <a:tr h="518492">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稀释度</a:t>
                      </a: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marL="91446" marR="91446" marT="45722" marB="45722"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1</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3</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3</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4</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1</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3</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1</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3</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3</a:t>
                      </a:r>
                      <a:r>
                        <a:rPr kumimoji="0" lang="zh-CN" altLang="en-US" sz="18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smtClean="0">
                          <a:ln>
                            <a:noFill/>
                          </a:ln>
                          <a:solidFill>
                            <a:schemeClr val="tx1"/>
                          </a:solidFill>
                          <a:effectLst/>
                          <a:latin typeface="宋体" pitchFamily="2" charset="-122"/>
                          <a:ea typeface="宋体" pitchFamily="2" charset="-122"/>
                          <a:cs typeface="Times New Roman" charset="0"/>
                        </a:rPr>
                        <a:t>4</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2</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3</a:t>
                      </a:r>
                      <a:r>
                        <a:rPr kumimoji="0" lang="zh-CN" altLang="en-US"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1800" b="0" i="0" u="none" strike="noStrike" cap="none" normalizeH="0" baseline="0" dirty="0" smtClean="0">
                          <a:ln>
                            <a:noFill/>
                          </a:ln>
                          <a:solidFill>
                            <a:schemeClr val="tx1"/>
                          </a:solidFill>
                          <a:effectLst/>
                          <a:latin typeface="宋体" pitchFamily="2" charset="-122"/>
                          <a:ea typeface="宋体" pitchFamily="2" charset="-122"/>
                          <a:cs typeface="Times New Roman" charset="0"/>
                        </a:rPr>
                        <a:t>4</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L="91446" marR="91446" marT="45722" marB="45722"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19843444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idx="1"/>
          </p:nvPr>
        </p:nvSpPr>
        <p:spPr>
          <a:xfrm>
            <a:off x="250825" y="188913"/>
            <a:ext cx="8229600" cy="3600450"/>
          </a:xfrm>
        </p:spPr>
        <p:txBody>
          <a:bodyPr/>
          <a:lstStyle/>
          <a:p>
            <a:pPr marL="1588" indent="-1588" algn="just" eaLnBrk="1" hangingPunct="1">
              <a:buFontTx/>
              <a:buNone/>
            </a:pPr>
            <a:r>
              <a:rPr lang="zh-CN" altLang="en-US" sz="4000" smtClean="0">
                <a:solidFill>
                  <a:srgbClr val="FF9900"/>
                </a:solidFill>
                <a:latin typeface="Times New Roman" charset="0"/>
                <a:ea typeface="黑体" pitchFamily="2" charset="-122"/>
                <a:cs typeface="Times New Roman" charset="0"/>
              </a:rPr>
              <a:t>结果与分析（</a:t>
            </a:r>
            <a:r>
              <a:rPr lang="en-US" altLang="zh-CN" sz="4000" smtClean="0">
                <a:solidFill>
                  <a:srgbClr val="FF9900"/>
                </a:solidFill>
                <a:latin typeface="Times New Roman" charset="0"/>
                <a:ea typeface="黑体" pitchFamily="2" charset="-122"/>
                <a:cs typeface="Times New Roman" charset="0"/>
              </a:rPr>
              <a:t>p34</a:t>
            </a:r>
            <a:r>
              <a:rPr lang="zh-CN" altLang="en-US" sz="4000" smtClean="0">
                <a:solidFill>
                  <a:srgbClr val="FF9900"/>
                </a:solidFill>
                <a:latin typeface="Times New Roman" charset="0"/>
                <a:ea typeface="黑体" pitchFamily="2" charset="-122"/>
                <a:cs typeface="Times New Roman" charset="0"/>
              </a:rPr>
              <a:t>）</a:t>
            </a:r>
          </a:p>
          <a:p>
            <a:pPr marL="1588" indent="-1588" algn="just" eaLnBrk="1" hangingPunct="1">
              <a:buFontTx/>
              <a:buNone/>
            </a:pPr>
            <a:r>
              <a:rPr lang="en-US" altLang="zh-CN" smtClean="0">
                <a:solidFill>
                  <a:srgbClr val="66FF33"/>
                </a:solidFill>
                <a:latin typeface="Times New Roman" charset="0"/>
                <a:ea typeface="黑体" pitchFamily="2" charset="-122"/>
                <a:cs typeface="Times New Roman" charset="0"/>
              </a:rPr>
              <a:t>1.</a:t>
            </a:r>
            <a:r>
              <a:rPr lang="zh-CN" altLang="en-US" smtClean="0">
                <a:solidFill>
                  <a:srgbClr val="66FF33"/>
                </a:solidFill>
                <a:latin typeface="Times New Roman" charset="0"/>
                <a:ea typeface="黑体" pitchFamily="2" charset="-122"/>
                <a:cs typeface="Times New Roman" charset="0"/>
              </a:rPr>
              <a:t>（</a:t>
            </a:r>
            <a:r>
              <a:rPr lang="en-US" altLang="zh-CN" smtClean="0">
                <a:solidFill>
                  <a:srgbClr val="66FF33"/>
                </a:solidFill>
                <a:latin typeface="Times New Roman" charset="0"/>
                <a:ea typeface="黑体" pitchFamily="2" charset="-122"/>
                <a:cs typeface="Times New Roman" charset="0"/>
              </a:rPr>
              <a:t>1</a:t>
            </a:r>
            <a:r>
              <a:rPr lang="zh-CN" altLang="en-US" smtClean="0">
                <a:solidFill>
                  <a:srgbClr val="66FF33"/>
                </a:solidFill>
                <a:latin typeface="Times New Roman" charset="0"/>
                <a:ea typeface="黑体" pitchFamily="2" charset="-122"/>
                <a:cs typeface="Times New Roman" charset="0"/>
              </a:rPr>
              <a:t>）计数原则（</a:t>
            </a:r>
            <a:r>
              <a:rPr lang="en-US" altLang="zh-CN" smtClean="0">
                <a:solidFill>
                  <a:srgbClr val="66FF33"/>
                </a:solidFill>
                <a:latin typeface="Times New Roman" charset="0"/>
                <a:ea typeface="黑体" pitchFamily="2" charset="-122"/>
                <a:cs typeface="Times New Roman" charset="0"/>
              </a:rPr>
              <a:t>p208</a:t>
            </a:r>
            <a:r>
              <a:rPr lang="zh-CN" altLang="en-US" smtClean="0">
                <a:solidFill>
                  <a:srgbClr val="66FF33"/>
                </a:solidFill>
                <a:latin typeface="Times New Roman" charset="0"/>
                <a:ea typeface="黑体" pitchFamily="2" charset="-122"/>
                <a:cs typeface="Times New Roman" charset="0"/>
              </a:rPr>
              <a:t>）</a:t>
            </a:r>
          </a:p>
          <a:p>
            <a:pPr marL="1588" indent="-1588" algn="just" eaLnBrk="1" hangingPunct="1">
              <a:buFontTx/>
              <a:buNone/>
            </a:pPr>
            <a:r>
              <a:rPr lang="zh-CN" altLang="en-US" sz="2400" b="1" smtClean="0">
                <a:solidFill>
                  <a:schemeClr val="bg1"/>
                </a:solidFill>
                <a:latin typeface="Times New Roman" charset="0"/>
                <a:ea typeface="黑体" pitchFamily="2" charset="-122"/>
                <a:cs typeface="Times New Roman" charset="0"/>
              </a:rPr>
              <a:t>根据平皿上菌落数与平皿内土壤悬液的稀释倍数算得每</a:t>
            </a:r>
            <a:r>
              <a:rPr lang="en-US" altLang="zh-CN" sz="2400" b="1" smtClean="0">
                <a:solidFill>
                  <a:schemeClr val="bg1"/>
                </a:solidFill>
                <a:latin typeface="Times New Roman" charset="0"/>
                <a:ea typeface="黑体" pitchFamily="2" charset="-122"/>
                <a:cs typeface="Times New Roman" charset="0"/>
              </a:rPr>
              <a:t>g</a:t>
            </a:r>
            <a:r>
              <a:rPr lang="zh-CN" altLang="en-US" sz="2400" b="1" smtClean="0">
                <a:solidFill>
                  <a:schemeClr val="bg1"/>
                </a:solidFill>
                <a:latin typeface="Times New Roman" charset="0"/>
                <a:ea typeface="黑体" pitchFamily="2" charset="-122"/>
                <a:cs typeface="Times New Roman" charset="0"/>
              </a:rPr>
              <a:t>土壤中微生物的数量；</a:t>
            </a:r>
          </a:p>
          <a:p>
            <a:pPr marL="1588" indent="-1588" algn="just" eaLnBrk="1" hangingPunct="1">
              <a:buFontTx/>
              <a:buNone/>
            </a:pPr>
            <a:endParaRPr lang="zh-CN" altLang="en-US" sz="2400" b="1" smtClean="0">
              <a:solidFill>
                <a:schemeClr val="bg1"/>
              </a:solidFill>
              <a:latin typeface="Times New Roman" charset="0"/>
              <a:ea typeface="黑体" pitchFamily="2" charset="-122"/>
              <a:cs typeface="Times New Roman" charset="0"/>
            </a:endParaRPr>
          </a:p>
          <a:p>
            <a:pPr marL="1588" indent="-1588" algn="just" eaLnBrk="1" hangingPunct="1">
              <a:buFontTx/>
              <a:buNone/>
            </a:pPr>
            <a:endParaRPr lang="zh-CN" altLang="en-US" sz="2400" b="1" smtClean="0">
              <a:solidFill>
                <a:schemeClr val="bg1"/>
              </a:solidFill>
              <a:latin typeface="Times New Roman" charset="0"/>
              <a:ea typeface="黑体" pitchFamily="2" charset="-122"/>
              <a:cs typeface="Times New Roman" charset="0"/>
            </a:endParaRPr>
          </a:p>
          <a:p>
            <a:pPr marL="1588" indent="-1588" algn="just" eaLnBrk="1" hangingPunct="1">
              <a:buFontTx/>
              <a:buNone/>
            </a:pPr>
            <a:r>
              <a:rPr lang="zh-CN" altLang="en-US" sz="2400" b="1" smtClean="0">
                <a:solidFill>
                  <a:schemeClr val="bg1"/>
                </a:solidFill>
                <a:ea typeface="黑体" pitchFamily="2" charset="-122"/>
                <a:cs typeface="Times New Roman" charset="0"/>
              </a:rPr>
              <a:t>比较不同生境微生物组成和数量；</a:t>
            </a:r>
          </a:p>
        </p:txBody>
      </p:sp>
      <p:sp>
        <p:nvSpPr>
          <p:cNvPr id="17411"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7412" name="Rectangle 5"/>
          <p:cNvSpPr>
            <a:spLocks noChangeArrowheads="1"/>
          </p:cNvSpPr>
          <p:nvPr/>
        </p:nvSpPr>
        <p:spPr bwMode="auto">
          <a:xfrm>
            <a:off x="1116013" y="2349500"/>
            <a:ext cx="7056437" cy="733425"/>
          </a:xfrm>
          <a:prstGeom prst="rect">
            <a:avLst/>
          </a:prstGeom>
          <a:solidFill>
            <a:srgbClr val="003300"/>
          </a:solidFill>
          <a:ln w="9525">
            <a:solidFill>
              <a:srgbClr val="000000"/>
            </a:solidFill>
            <a:miter lim="800000"/>
            <a:headEnd/>
            <a:tailEnd/>
          </a:ln>
        </p:spPr>
        <p:txBody>
          <a:bodyPr>
            <a:spAutoFit/>
          </a:bodyPr>
          <a:lstStyle/>
          <a:p>
            <a:pPr algn="ctr">
              <a:lnSpc>
                <a:spcPct val="115000"/>
              </a:lnSpc>
            </a:pPr>
            <a:r>
              <a:rPr lang="zh-CN" altLang="en-US" b="1">
                <a:solidFill>
                  <a:schemeClr val="bg1"/>
                </a:solidFill>
              </a:rPr>
              <a:t>选择刚好能把细菌分开，而稀释倍数最低的平板（一般含菌落</a:t>
            </a:r>
            <a:r>
              <a:rPr lang="en-US" altLang="zh-CN" b="1">
                <a:solidFill>
                  <a:schemeClr val="bg1"/>
                </a:solidFill>
              </a:rPr>
              <a:t>30</a:t>
            </a:r>
            <a:r>
              <a:rPr lang="zh-CN" altLang="en-US" b="1">
                <a:solidFill>
                  <a:schemeClr val="bg1"/>
                </a:solidFill>
              </a:rPr>
              <a:t>～</a:t>
            </a:r>
            <a:r>
              <a:rPr lang="en-US" altLang="zh-CN" b="1">
                <a:solidFill>
                  <a:schemeClr val="bg1"/>
                </a:solidFill>
              </a:rPr>
              <a:t>300</a:t>
            </a:r>
            <a:r>
              <a:rPr lang="zh-CN" altLang="en-US" b="1">
                <a:solidFill>
                  <a:schemeClr val="bg1"/>
                </a:solidFill>
              </a:rPr>
              <a:t>个）计算每克土样中微生物的数量</a:t>
            </a:r>
          </a:p>
        </p:txBody>
      </p:sp>
      <p:sp>
        <p:nvSpPr>
          <p:cNvPr id="17413" name="Rectangle 6"/>
          <p:cNvSpPr>
            <a:spLocks noChangeArrowheads="1"/>
          </p:cNvSpPr>
          <p:nvPr/>
        </p:nvSpPr>
        <p:spPr bwMode="auto">
          <a:xfrm>
            <a:off x="323850" y="3716338"/>
            <a:ext cx="8642350" cy="2879725"/>
          </a:xfrm>
          <a:prstGeom prst="rect">
            <a:avLst/>
          </a:prstGeom>
          <a:noFill/>
          <a:ln w="9525">
            <a:noFill/>
            <a:miter lim="800000"/>
            <a:headEnd/>
            <a:tailEnd/>
          </a:ln>
        </p:spPr>
        <p:txBody>
          <a:bodyPr/>
          <a:lstStyle/>
          <a:p>
            <a:pPr marL="1588" indent="-1588" algn="just">
              <a:spcBef>
                <a:spcPct val="20000"/>
              </a:spcBef>
            </a:pPr>
            <a:r>
              <a:rPr lang="zh-CN" altLang="en-US" sz="4000">
                <a:solidFill>
                  <a:srgbClr val="FF9900"/>
                </a:solidFill>
                <a:latin typeface="Times New Roman" charset="0"/>
                <a:ea typeface="黑体" pitchFamily="2" charset="-122"/>
                <a:cs typeface="Times New Roman" charset="0"/>
              </a:rPr>
              <a:t>思考题</a:t>
            </a:r>
          </a:p>
          <a:p>
            <a:pPr marL="1588" indent="-1588" algn="just">
              <a:spcBef>
                <a:spcPct val="20000"/>
              </a:spcBef>
            </a:pPr>
            <a:r>
              <a:rPr lang="zh-CN" altLang="en-US" sz="3200" b="1">
                <a:solidFill>
                  <a:schemeClr val="bg1"/>
                </a:solidFill>
                <a:latin typeface="Times New Roman" charset="0"/>
                <a:ea typeface="黑体" pitchFamily="2" charset="-122"/>
                <a:cs typeface="Times New Roman" charset="0"/>
              </a:rPr>
              <a:t>    </a:t>
            </a:r>
            <a:r>
              <a:rPr lang="en-US" altLang="zh-CN" sz="2400" b="1">
                <a:solidFill>
                  <a:schemeClr val="bg1"/>
                </a:solidFill>
                <a:latin typeface="Times New Roman" charset="0"/>
                <a:ea typeface="黑体" pitchFamily="2" charset="-122"/>
                <a:cs typeface="Times New Roman" charset="0"/>
              </a:rPr>
              <a:t>1</a:t>
            </a:r>
            <a:r>
              <a:rPr lang="zh-CN" altLang="en-US" sz="2400" b="1">
                <a:solidFill>
                  <a:schemeClr val="bg1"/>
                </a:solidFill>
                <a:latin typeface="Times New Roman" charset="0"/>
                <a:ea typeface="黑体" pitchFamily="2" charset="-122"/>
                <a:cs typeface="Times New Roman" charset="0"/>
              </a:rPr>
              <a:t>、为什么有的样品要加入苯酚？培养基中要加入苯酚或者几滴</a:t>
            </a:r>
            <a:r>
              <a:rPr lang="en-US" altLang="zh-CN" sz="2400" b="1">
                <a:solidFill>
                  <a:schemeClr val="bg1"/>
                </a:solidFill>
                <a:latin typeface="Times New Roman" charset="0"/>
                <a:ea typeface="黑体" pitchFamily="2" charset="-122"/>
                <a:cs typeface="Times New Roman" charset="0"/>
              </a:rPr>
              <a:t>80</a:t>
            </a:r>
            <a:r>
              <a:rPr lang="zh-CN" altLang="en-US" sz="2400" b="1">
                <a:solidFill>
                  <a:schemeClr val="bg1"/>
                </a:solidFill>
                <a:latin typeface="Times New Roman" charset="0"/>
                <a:ea typeface="黑体" pitchFamily="2" charset="-122"/>
                <a:cs typeface="Times New Roman" charset="0"/>
              </a:rPr>
              <a:t>％的乳酸？</a:t>
            </a:r>
          </a:p>
          <a:p>
            <a:pPr marL="1588" indent="-1588" algn="just">
              <a:spcBef>
                <a:spcPct val="20000"/>
              </a:spcBef>
            </a:pPr>
            <a:r>
              <a:rPr lang="zh-CN" altLang="en-US" sz="2400" b="1">
                <a:solidFill>
                  <a:schemeClr val="bg1"/>
                </a:solidFill>
                <a:latin typeface="Times New Roman" charset="0"/>
                <a:ea typeface="黑体" pitchFamily="2" charset="-122"/>
                <a:cs typeface="Times New Roman" charset="0"/>
              </a:rPr>
              <a:t>     </a:t>
            </a:r>
            <a:r>
              <a:rPr lang="en-US" altLang="zh-CN" sz="2400" b="1">
                <a:solidFill>
                  <a:schemeClr val="bg1"/>
                </a:solidFill>
                <a:latin typeface="Times New Roman" charset="0"/>
                <a:ea typeface="黑体" pitchFamily="2" charset="-122"/>
                <a:cs typeface="Times New Roman" charset="0"/>
              </a:rPr>
              <a:t>2</a:t>
            </a:r>
            <a:r>
              <a:rPr lang="zh-CN" altLang="en-US" sz="2400" b="1">
                <a:solidFill>
                  <a:schemeClr val="bg1"/>
                </a:solidFill>
                <a:latin typeface="Times New Roman" charset="0"/>
                <a:ea typeface="黑体" pitchFamily="2" charset="-122"/>
                <a:cs typeface="Times New Roman" charset="0"/>
              </a:rPr>
              <a:t>、如果要用牛肉膏蛋白胨培养基从环境中分离抗氨苄青霉素的微生物，应该如何进行？</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1763713" y="404813"/>
            <a:ext cx="4752975" cy="1143000"/>
          </a:xfrm>
          <a:noFill/>
        </p:spPr>
        <p:txBody>
          <a:bodyPr/>
          <a:lstStyle/>
          <a:p>
            <a:pPr eaLnBrk="1" hangingPunct="1"/>
            <a:r>
              <a:rPr lang="en-US" altLang="zh-CN" b="1" smtClean="0">
                <a:solidFill>
                  <a:srgbClr val="FFFF00"/>
                </a:solidFill>
                <a:ea typeface="隶书" pitchFamily="49" charset="-122"/>
              </a:rPr>
              <a:t> </a:t>
            </a:r>
            <a:r>
              <a:rPr lang="zh-CN" altLang="en-US" smtClean="0">
                <a:solidFill>
                  <a:srgbClr val="66FF33"/>
                </a:solidFill>
                <a:latin typeface="华文彩云" pitchFamily="2" charset="-122"/>
                <a:ea typeface="华文彩云" pitchFamily="2" charset="-122"/>
              </a:rPr>
              <a:t>下 次 实 验</a:t>
            </a:r>
          </a:p>
        </p:txBody>
      </p:sp>
      <p:sp>
        <p:nvSpPr>
          <p:cNvPr id="74755" name="Rectangle 3"/>
          <p:cNvSpPr>
            <a:spLocks noGrp="1" noChangeArrowheads="1"/>
          </p:cNvSpPr>
          <p:nvPr>
            <p:ph type="body" idx="1"/>
          </p:nvPr>
        </p:nvSpPr>
        <p:spPr>
          <a:xfrm>
            <a:off x="1476375" y="1989138"/>
            <a:ext cx="6335713" cy="1871662"/>
          </a:xfrm>
        </p:spPr>
        <p:txBody>
          <a:bodyPr/>
          <a:lstStyle/>
          <a:p>
            <a:pPr eaLnBrk="1" hangingPunct="1">
              <a:buFontTx/>
              <a:buNone/>
            </a:pPr>
            <a:r>
              <a:rPr lang="en-US" altLang="zh-CN" smtClean="0"/>
              <a:t>        </a:t>
            </a:r>
            <a:endParaRPr lang="en-US" altLang="zh-CN" sz="4400" b="1" smtClean="0">
              <a:solidFill>
                <a:schemeClr val="bg1"/>
              </a:solidFill>
            </a:endParaRPr>
          </a:p>
        </p:txBody>
      </p:sp>
      <p:sp>
        <p:nvSpPr>
          <p:cNvPr id="18436" name="Rectangle 4"/>
          <p:cNvSpPr>
            <a:spLocks noChangeArrowheads="1"/>
          </p:cNvSpPr>
          <p:nvPr/>
        </p:nvSpPr>
        <p:spPr bwMode="auto">
          <a:xfrm>
            <a:off x="395288" y="1773238"/>
            <a:ext cx="8424862" cy="1728787"/>
          </a:xfrm>
          <a:prstGeom prst="rect">
            <a:avLst/>
          </a:prstGeom>
          <a:noFill/>
          <a:ln w="19050">
            <a:noFill/>
            <a:miter lim="800000"/>
            <a:headEnd/>
            <a:tailEnd/>
          </a:ln>
        </p:spPr>
        <p:txBody>
          <a:bodyPr wrap="none" lIns="0" tIns="0" rIns="0" bIns="0"/>
          <a:lstStyle/>
          <a:p>
            <a:r>
              <a:rPr lang="en-US" altLang="zh-CN" sz="2800" b="1">
                <a:solidFill>
                  <a:schemeClr val="bg1"/>
                </a:solidFill>
                <a:latin typeface="黑体" pitchFamily="2" charset="-122"/>
                <a:ea typeface="黑体" pitchFamily="2" charset="-122"/>
              </a:rPr>
              <a:t>        </a:t>
            </a:r>
            <a:r>
              <a:rPr lang="zh-CN" altLang="en-US" sz="2800" b="1">
                <a:solidFill>
                  <a:schemeClr val="bg1"/>
                </a:solidFill>
                <a:latin typeface="黑体" pitchFamily="2" charset="-122"/>
                <a:ea typeface="黑体" pitchFamily="2" charset="-122"/>
              </a:rPr>
              <a:t>固体平板转化</a:t>
            </a:r>
          </a:p>
          <a:p>
            <a:endParaRPr lang="zh-CN" altLang="en-US" sz="2800" b="1">
              <a:solidFill>
                <a:schemeClr val="bg1"/>
              </a:solidFill>
              <a:latin typeface="黑体" pitchFamily="2" charset="-122"/>
              <a:ea typeface="黑体" pitchFamily="2" charset="-122"/>
            </a:endParaRPr>
          </a:p>
          <a:p>
            <a:r>
              <a:rPr lang="zh-CN" altLang="en-US" sz="2800" b="1">
                <a:solidFill>
                  <a:schemeClr val="bg1"/>
                </a:solidFill>
                <a:latin typeface="黑体" pitchFamily="2" charset="-122"/>
                <a:ea typeface="黑体" pitchFamily="2" charset="-122"/>
              </a:rPr>
              <a:t>        开放实验准备</a:t>
            </a:r>
          </a:p>
          <a:p>
            <a:r>
              <a:rPr lang="zh-CN" altLang="en-US" sz="2800" b="1">
                <a:solidFill>
                  <a:schemeClr val="bg1"/>
                </a:solidFill>
                <a:latin typeface="黑体" pitchFamily="2" charset="-122"/>
                <a:ea typeface="黑体" pitchFamily="2" charset="-122"/>
              </a:rPr>
              <a:t>           </a:t>
            </a:r>
          </a:p>
          <a:p>
            <a:r>
              <a:rPr lang="zh-CN" altLang="en-US" sz="2800" b="1">
                <a:solidFill>
                  <a:schemeClr val="bg1"/>
                </a:solidFill>
                <a:latin typeface="黑体" pitchFamily="2" charset="-122"/>
                <a:ea typeface="黑体" pitchFamily="2" charset="-122"/>
              </a:rPr>
              <a:t>        口试、操作考核</a:t>
            </a:r>
          </a:p>
          <a:p>
            <a:r>
              <a:rPr lang="zh-CN" altLang="en-US" sz="2800" b="1">
                <a:solidFill>
                  <a:schemeClr val="bg1"/>
                </a:solidFill>
                <a:latin typeface="黑体" pitchFamily="2" charset="-122"/>
                <a:ea typeface="黑体" pitchFamily="2" charset="-122"/>
              </a:rPr>
              <a:t> </a:t>
            </a:r>
          </a:p>
          <a:p>
            <a:r>
              <a:rPr lang="zh-CN" altLang="en-US" sz="2800" b="1">
                <a:solidFill>
                  <a:schemeClr val="bg1"/>
                </a:solidFill>
                <a:latin typeface="黑体" pitchFamily="2" charset="-122"/>
                <a:ea typeface="黑体" pitchFamily="2" charset="-122"/>
              </a:rPr>
              <a:t>        </a:t>
            </a:r>
          </a:p>
          <a:p>
            <a:endParaRPr lang="zh-CN" altLang="en-US" sz="2800" b="1">
              <a:solidFill>
                <a:schemeClr val="bg1"/>
              </a:solidFill>
              <a:latin typeface="黑体" pitchFamily="2" charset="-122"/>
              <a:ea typeface="黑体" pitchFamily="2" charset="-122"/>
            </a:endParaRPr>
          </a:p>
          <a:p>
            <a:endParaRPr lang="en-US" altLang="zh-CN" sz="2800" b="1">
              <a:solidFill>
                <a:schemeClr val="bg1"/>
              </a:solidFill>
              <a:latin typeface="黑体" pitchFamily="2" charset="-122"/>
              <a:ea typeface="黑体" pitchFamily="2" charset="-122"/>
            </a:endParaRPr>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ntr" presetSubtype="0" accel="100000" fill="hold" grpId="0" nodeType="withEffect">
                                  <p:stCondLst>
                                    <p:cond delay="0"/>
                                  </p:stCondLst>
                                  <p:childTnLst>
                                    <p:set>
                                      <p:cBhvr>
                                        <p:cTn id="6" dur="0" fill="hold">
                                          <p:stCondLst>
                                            <p:cond delay="0"/>
                                          </p:stCondLst>
                                        </p:cTn>
                                        <p:tgtEl>
                                          <p:spTgt spid="74754"/>
                                        </p:tgtEl>
                                        <p:attrNameLst>
                                          <p:attrName>style.visibility</p:attrName>
                                        </p:attrNameLst>
                                      </p:cBhvr>
                                      <p:to>
                                        <p:strVal val="visible"/>
                                      </p:to>
                                    </p:set>
                                    <p:anim calcmode="lin" valueType="num">
                                      <p:cBhvr>
                                        <p:cTn id="7" dur="500" fill="hold"/>
                                        <p:tgtEl>
                                          <p:spTgt spid="74754"/>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74754"/>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74754"/>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74754"/>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9" presetClass="entr" presetSubtype="0" accel="100000" fill="hold" grpId="0" nodeType="clickEffect">
                                  <p:stCondLst>
                                    <p:cond delay="0"/>
                                  </p:stCondLst>
                                  <p:childTnLst>
                                    <p:set>
                                      <p:cBhvr>
                                        <p:cTn id="14" dur="0" fill="hold">
                                          <p:stCondLst>
                                            <p:cond delay="0"/>
                                          </p:stCondLst>
                                        </p:cTn>
                                        <p:tgtEl>
                                          <p:spTgt spid="74755">
                                            <p:txEl>
                                              <p:pRg st="0" end="0"/>
                                            </p:txEl>
                                          </p:spTgt>
                                        </p:tgtEl>
                                        <p:attrNameLst>
                                          <p:attrName>style.visibility</p:attrName>
                                        </p:attrNameLst>
                                      </p:cBhvr>
                                      <p:to>
                                        <p:strVal val="visible"/>
                                      </p:to>
                                    </p:set>
                                    <p:anim calcmode="lin" valueType="num">
                                      <p:cBhvr>
                                        <p:cTn id="15" dur="500" fill="hold"/>
                                        <p:tgtEl>
                                          <p:spTgt spid="74755">
                                            <p:txEl>
                                              <p:pRg st="0" end="0"/>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16" dur="500" fill="hold"/>
                                        <p:tgtEl>
                                          <p:spTgt spid="74755">
                                            <p:txEl>
                                              <p:pRg st="0" end="0"/>
                                            </p:txEl>
                                          </p:spTgt>
                                        </p:tgtEl>
                                        <p:attrNameLst>
                                          <p:attrName>ppt_w</p:attrName>
                                        </p:attrNameLst>
                                      </p:cBhvr>
                                      <p:tavLst>
                                        <p:tav tm="0">
                                          <p:val>
                                            <p:strVal val="#ppt_w+.3"/>
                                          </p:val>
                                        </p:tav>
                                        <p:tav tm="50000">
                                          <p:val>
                                            <p:strVal val="#ppt_w+.3"/>
                                          </p:val>
                                        </p:tav>
                                        <p:tav tm="100000">
                                          <p:val>
                                            <p:strVal val="#ppt_w"/>
                                          </p:val>
                                        </p:tav>
                                      </p:tavLst>
                                    </p:anim>
                                    <p:anim calcmode="lin" valueType="num">
                                      <p:cBhvr>
                                        <p:cTn id="17" dur="500" fill="hold"/>
                                        <p:tgtEl>
                                          <p:spTgt spid="74755">
                                            <p:txEl>
                                              <p:pRg st="0" end="0"/>
                                            </p:txEl>
                                          </p:spTgt>
                                        </p:tgtEl>
                                        <p:attrNameLst>
                                          <p:attrName>ppt_x</p:attrName>
                                        </p:attrNameLst>
                                      </p:cBhvr>
                                      <p:tavLst>
                                        <p:tav tm="0">
                                          <p:val>
                                            <p:strVal val="#ppt_x-.3"/>
                                          </p:val>
                                        </p:tav>
                                        <p:tav tm="50000">
                                          <p:val>
                                            <p:strVal val="#ppt_x"/>
                                          </p:val>
                                        </p:tav>
                                        <p:tav tm="100000">
                                          <p:val>
                                            <p:strVal val="#ppt_x"/>
                                          </p:val>
                                        </p:tav>
                                      </p:tavLst>
                                    </p:anim>
                                    <p:anim calcmode="lin" valueType="num">
                                      <p:cBhvr>
                                        <p:cTn id="18" dur="500" fill="hold"/>
                                        <p:tgtEl>
                                          <p:spTgt spid="74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9" presetClass="exit" presetSubtype="0" decel="100000" fill="hold" grpId="1" nodeType="clickEffect">
                                  <p:stCondLst>
                                    <p:cond delay="0"/>
                                  </p:stCondLst>
                                  <p:childTnLst>
                                    <p:anim calcmode="lin" valueType="num">
                                      <p:cBhvr>
                                        <p:cTn id="22" dur="500" fill="hold"/>
                                        <p:tgtEl>
                                          <p:spTgt spid="74754"/>
                                        </p:tgtEl>
                                        <p:attrNameLst>
                                          <p:attrName>ppt_h</p:attrName>
                                        </p:attrNameLst>
                                      </p:cBhvr>
                                      <p:tavLst>
                                        <p:tav tm="0">
                                          <p:val>
                                            <p:strVal val="ppt_h"/>
                                          </p:val>
                                        </p:tav>
                                        <p:tav tm="50000">
                                          <p:val>
                                            <p:strVal val="ppt_h/20"/>
                                          </p:val>
                                        </p:tav>
                                        <p:tav tm="100000">
                                          <p:val>
                                            <p:strVal val="ppt_h/20"/>
                                          </p:val>
                                        </p:tav>
                                      </p:tavLst>
                                    </p:anim>
                                    <p:anim calcmode="lin" valueType="num">
                                      <p:cBhvr>
                                        <p:cTn id="23" dur="500" fill="hold"/>
                                        <p:tgtEl>
                                          <p:spTgt spid="74754"/>
                                        </p:tgtEl>
                                        <p:attrNameLst>
                                          <p:attrName>ppt_w</p:attrName>
                                        </p:attrNameLst>
                                      </p:cBhvr>
                                      <p:tavLst>
                                        <p:tav tm="0">
                                          <p:val>
                                            <p:strVal val="ppt_w"/>
                                          </p:val>
                                        </p:tav>
                                        <p:tav tm="50000">
                                          <p:val>
                                            <p:strVal val="ppt_w+.3"/>
                                          </p:val>
                                        </p:tav>
                                        <p:tav tm="100000">
                                          <p:val>
                                            <p:strVal val="ppt_w+.3"/>
                                          </p:val>
                                        </p:tav>
                                      </p:tavLst>
                                    </p:anim>
                                    <p:anim calcmode="lin" valueType="num">
                                      <p:cBhvr>
                                        <p:cTn id="24" dur="500" fill="hold"/>
                                        <p:tgtEl>
                                          <p:spTgt spid="74754"/>
                                        </p:tgtEl>
                                        <p:attrNameLst>
                                          <p:attrName>ppt_x</p:attrName>
                                        </p:attrNameLst>
                                      </p:cBhvr>
                                      <p:tavLst>
                                        <p:tav tm="0">
                                          <p:val>
                                            <p:strVal val="ppt_x"/>
                                          </p:val>
                                        </p:tav>
                                        <p:tav tm="50000">
                                          <p:val>
                                            <p:strVal val="ppt_x"/>
                                          </p:val>
                                        </p:tav>
                                        <p:tav tm="100000">
                                          <p:val>
                                            <p:strVal val="ppt_x-.3"/>
                                          </p:val>
                                        </p:tav>
                                      </p:tavLst>
                                    </p:anim>
                                    <p:anim calcmode="lin" valueType="num">
                                      <p:cBhvr>
                                        <p:cTn id="25" dur="500" fill="hold"/>
                                        <p:tgtEl>
                                          <p:spTgt spid="74754"/>
                                        </p:tgtEl>
                                        <p:attrNameLst>
                                          <p:attrName>ppt_y</p:attrName>
                                        </p:attrNameLst>
                                      </p:cBhvr>
                                      <p:tavLst>
                                        <p:tav tm="0">
                                          <p:val>
                                            <p:strVal val="ppt_y"/>
                                          </p:val>
                                        </p:tav>
                                        <p:tav tm="100000">
                                          <p:val>
                                            <p:strVal val="ppt_y"/>
                                          </p:val>
                                        </p:tav>
                                      </p:tavLst>
                                    </p:anim>
                                    <p:set>
                                      <p:cBhvr>
                                        <p:cTn id="26" dur="0" fill="hold">
                                          <p:stCondLst>
                                            <p:cond delay="497"/>
                                          </p:stCondLst>
                                        </p:cTn>
                                        <p:tgtEl>
                                          <p:spTgt spid="74754"/>
                                        </p:tgtEl>
                                        <p:attrNameLst>
                                          <p:attrName>style.visibility</p:attrName>
                                        </p:attrNameLst>
                                      </p:cBhvr>
                                      <p:to>
                                        <p:strVal val="hidden"/>
                                      </p:to>
                                    </p:set>
                                  </p:childTnLst>
                                </p:cTn>
                              </p:par>
                              <p:par>
                                <p:cTn id="27" presetID="39" presetClass="exit" presetSubtype="0" decel="100000" fill="hold" grpId="1" nodeType="withEffect">
                                  <p:stCondLst>
                                    <p:cond delay="0"/>
                                  </p:stCondLst>
                                  <p:childTnLst>
                                    <p:anim calcmode="lin" valueType="num">
                                      <p:cBhvr>
                                        <p:cTn id="28" dur="500" fill="hold"/>
                                        <p:tgtEl>
                                          <p:spTgt spid="74755">
                                            <p:txEl>
                                              <p:pRg st="0" end="0"/>
                                            </p:txEl>
                                          </p:spTgt>
                                        </p:tgtEl>
                                        <p:attrNameLst>
                                          <p:attrName>ppt_h</p:attrName>
                                        </p:attrNameLst>
                                      </p:cBhvr>
                                      <p:tavLst>
                                        <p:tav tm="0">
                                          <p:val>
                                            <p:strVal val="ppt_h"/>
                                          </p:val>
                                        </p:tav>
                                        <p:tav tm="50000">
                                          <p:val>
                                            <p:strVal val="ppt_h/20"/>
                                          </p:val>
                                        </p:tav>
                                        <p:tav tm="100000">
                                          <p:val>
                                            <p:strVal val="ppt_h/20"/>
                                          </p:val>
                                        </p:tav>
                                      </p:tavLst>
                                    </p:anim>
                                    <p:anim calcmode="lin" valueType="num">
                                      <p:cBhvr>
                                        <p:cTn id="29" dur="500" fill="hold"/>
                                        <p:tgtEl>
                                          <p:spTgt spid="74755">
                                            <p:txEl>
                                              <p:pRg st="0" end="0"/>
                                            </p:txEl>
                                          </p:spTgt>
                                        </p:tgtEl>
                                        <p:attrNameLst>
                                          <p:attrName>ppt_w</p:attrName>
                                        </p:attrNameLst>
                                      </p:cBhvr>
                                      <p:tavLst>
                                        <p:tav tm="0">
                                          <p:val>
                                            <p:strVal val="ppt_w"/>
                                          </p:val>
                                        </p:tav>
                                        <p:tav tm="50000">
                                          <p:val>
                                            <p:strVal val="ppt_w+.3"/>
                                          </p:val>
                                        </p:tav>
                                        <p:tav tm="100000">
                                          <p:val>
                                            <p:strVal val="ppt_w+.3"/>
                                          </p:val>
                                        </p:tav>
                                      </p:tavLst>
                                    </p:anim>
                                    <p:anim calcmode="lin" valueType="num">
                                      <p:cBhvr>
                                        <p:cTn id="30" dur="500" fill="hold"/>
                                        <p:tgtEl>
                                          <p:spTgt spid="74755">
                                            <p:txEl>
                                              <p:pRg st="0" end="0"/>
                                            </p:txEl>
                                          </p:spTgt>
                                        </p:tgtEl>
                                        <p:attrNameLst>
                                          <p:attrName>ppt_x</p:attrName>
                                        </p:attrNameLst>
                                      </p:cBhvr>
                                      <p:tavLst>
                                        <p:tav tm="0">
                                          <p:val>
                                            <p:strVal val="ppt_x"/>
                                          </p:val>
                                        </p:tav>
                                        <p:tav tm="50000">
                                          <p:val>
                                            <p:strVal val="ppt_x"/>
                                          </p:val>
                                        </p:tav>
                                        <p:tav tm="100000">
                                          <p:val>
                                            <p:strVal val="ppt_x-.3"/>
                                          </p:val>
                                        </p:tav>
                                      </p:tavLst>
                                    </p:anim>
                                    <p:anim calcmode="lin" valueType="num">
                                      <p:cBhvr>
                                        <p:cTn id="31" dur="500" fill="hold"/>
                                        <p:tgtEl>
                                          <p:spTgt spid="74755">
                                            <p:txEl>
                                              <p:pRg st="0" end="0"/>
                                            </p:txEl>
                                          </p:spTgt>
                                        </p:tgtEl>
                                        <p:attrNameLst>
                                          <p:attrName>ppt_y</p:attrName>
                                        </p:attrNameLst>
                                      </p:cBhvr>
                                      <p:tavLst>
                                        <p:tav tm="0">
                                          <p:val>
                                            <p:strVal val="ppt_y"/>
                                          </p:val>
                                        </p:tav>
                                        <p:tav tm="100000">
                                          <p:val>
                                            <p:strVal val="ppt_y"/>
                                          </p:val>
                                        </p:tav>
                                      </p:tavLst>
                                    </p:anim>
                                    <p:set>
                                      <p:cBhvr>
                                        <p:cTn id="32" dur="0" fill="hold">
                                          <p:stCondLst>
                                            <p:cond delay="497"/>
                                          </p:stCondLst>
                                        </p:cTn>
                                        <p:tgtEl>
                                          <p:spTgt spid="7475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p:bldP spid="74754" grpId="1"/>
      <p:bldP spid="74755" grpId="0" build="p"/>
      <p:bldP spid="74755" grpId="1"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1258888" y="908050"/>
            <a:ext cx="6985000" cy="1657350"/>
          </a:xfrm>
          <a:prstGeom prst="rect">
            <a:avLst/>
          </a:prstGeom>
          <a:noFill/>
          <a:ln w="9525">
            <a:noFill/>
            <a:miter lim="800000"/>
            <a:headEnd/>
            <a:tailEnd/>
          </a:ln>
        </p:spPr>
        <p:txBody>
          <a:bodyPr wrap="none" anchor="ctr"/>
          <a:lstStyle/>
          <a:p>
            <a:pPr algn="ctr"/>
            <a:r>
              <a:rPr kumimoji="1" lang="zh-CN" altLang="en-US" sz="4800" b="1">
                <a:solidFill>
                  <a:srgbClr val="FF9933"/>
                </a:solidFill>
                <a:latin typeface="Tahoma" pitchFamily="34" charset="0"/>
                <a:ea typeface="黑体" pitchFamily="2" charset="-122"/>
              </a:rPr>
              <a:t>上次实验结果观察</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1692275" y="1700213"/>
            <a:ext cx="935038" cy="3600450"/>
          </a:xfrm>
          <a:prstGeom prst="rect">
            <a:avLst/>
          </a:prstGeom>
          <a:solidFill>
            <a:srgbClr val="FFCC99"/>
          </a:solidFill>
          <a:ln w="9525">
            <a:solidFill>
              <a:schemeClr val="tx1"/>
            </a:solidFill>
            <a:miter lim="800000"/>
            <a:headEnd/>
            <a:tailEnd/>
          </a:ln>
        </p:spPr>
        <p:txBody>
          <a:bodyPr wrap="none" anchor="ctr"/>
          <a:lstStyle/>
          <a:p>
            <a:pPr algn="ctr"/>
            <a:r>
              <a:rPr kumimoji="1" lang="zh-CN" altLang="en-US" sz="3600" b="1">
                <a:solidFill>
                  <a:srgbClr val="990000"/>
                </a:solidFill>
                <a:latin typeface="Tahoma" pitchFamily="34" charset="0"/>
                <a:ea typeface="黑体" pitchFamily="2" charset="-122"/>
              </a:rPr>
              <a:t>化</a:t>
            </a:r>
          </a:p>
          <a:p>
            <a:pPr algn="ctr"/>
            <a:r>
              <a:rPr kumimoji="1" lang="zh-CN" altLang="en-US" sz="3600" b="1">
                <a:solidFill>
                  <a:srgbClr val="990000"/>
                </a:solidFill>
                <a:latin typeface="Tahoma" pitchFamily="34" charset="0"/>
                <a:ea typeface="黑体" pitchFamily="2" charset="-122"/>
              </a:rPr>
              <a:t>学</a:t>
            </a:r>
          </a:p>
          <a:p>
            <a:pPr algn="ctr"/>
            <a:r>
              <a:rPr kumimoji="1" lang="zh-CN" altLang="en-US" sz="3600" b="1">
                <a:solidFill>
                  <a:srgbClr val="990000"/>
                </a:solidFill>
                <a:latin typeface="Tahoma" pitchFamily="34" charset="0"/>
                <a:ea typeface="黑体" pitchFamily="2" charset="-122"/>
              </a:rPr>
              <a:t>因</a:t>
            </a:r>
          </a:p>
          <a:p>
            <a:pPr algn="ctr"/>
            <a:r>
              <a:rPr kumimoji="1" lang="zh-CN" altLang="en-US" sz="3600" b="1">
                <a:solidFill>
                  <a:srgbClr val="990000"/>
                </a:solidFill>
                <a:latin typeface="Tahoma" pitchFamily="34" charset="0"/>
                <a:ea typeface="黑体" pitchFamily="2" charset="-122"/>
              </a:rPr>
              <a:t>素</a:t>
            </a:r>
          </a:p>
        </p:txBody>
      </p:sp>
      <p:sp>
        <p:nvSpPr>
          <p:cNvPr id="20483" name="Rectangle 3"/>
          <p:cNvSpPr>
            <a:spLocks noChangeArrowheads="1"/>
          </p:cNvSpPr>
          <p:nvPr/>
        </p:nvSpPr>
        <p:spPr bwMode="auto">
          <a:xfrm>
            <a:off x="3924300" y="1700213"/>
            <a:ext cx="935038" cy="3600450"/>
          </a:xfrm>
          <a:prstGeom prst="rect">
            <a:avLst/>
          </a:prstGeom>
          <a:solidFill>
            <a:srgbClr val="FFCC99"/>
          </a:solidFill>
          <a:ln w="9525">
            <a:solidFill>
              <a:schemeClr val="tx1"/>
            </a:solidFill>
            <a:miter lim="800000"/>
            <a:headEnd/>
            <a:tailEnd/>
          </a:ln>
        </p:spPr>
        <p:txBody>
          <a:bodyPr wrap="none" anchor="ctr"/>
          <a:lstStyle/>
          <a:p>
            <a:pPr algn="ctr"/>
            <a:r>
              <a:rPr kumimoji="1" lang="zh-CN" altLang="en-US" sz="3600" b="1">
                <a:solidFill>
                  <a:srgbClr val="990000"/>
                </a:solidFill>
                <a:latin typeface="Tahoma" pitchFamily="34" charset="0"/>
                <a:ea typeface="黑体" pitchFamily="2" charset="-122"/>
              </a:rPr>
              <a:t>物</a:t>
            </a:r>
          </a:p>
          <a:p>
            <a:pPr algn="ctr"/>
            <a:r>
              <a:rPr kumimoji="1" lang="zh-CN" altLang="en-US" sz="3600" b="1">
                <a:solidFill>
                  <a:srgbClr val="990000"/>
                </a:solidFill>
                <a:latin typeface="Tahoma" pitchFamily="34" charset="0"/>
                <a:ea typeface="黑体" pitchFamily="2" charset="-122"/>
              </a:rPr>
              <a:t>理</a:t>
            </a:r>
          </a:p>
          <a:p>
            <a:pPr algn="ctr"/>
            <a:r>
              <a:rPr kumimoji="1" lang="zh-CN" altLang="en-US" sz="3600" b="1">
                <a:solidFill>
                  <a:srgbClr val="990000"/>
                </a:solidFill>
                <a:latin typeface="Tahoma" pitchFamily="34" charset="0"/>
                <a:ea typeface="黑体" pitchFamily="2" charset="-122"/>
              </a:rPr>
              <a:t>因</a:t>
            </a:r>
          </a:p>
          <a:p>
            <a:pPr algn="ctr"/>
            <a:r>
              <a:rPr kumimoji="1" lang="zh-CN" altLang="en-US" sz="3600" b="1">
                <a:solidFill>
                  <a:srgbClr val="990000"/>
                </a:solidFill>
                <a:latin typeface="Tahoma" pitchFamily="34" charset="0"/>
                <a:ea typeface="黑体" pitchFamily="2" charset="-122"/>
              </a:rPr>
              <a:t>素</a:t>
            </a:r>
          </a:p>
        </p:txBody>
      </p:sp>
      <p:sp>
        <p:nvSpPr>
          <p:cNvPr id="20484" name="Rectangle 4"/>
          <p:cNvSpPr>
            <a:spLocks noChangeArrowheads="1"/>
          </p:cNvSpPr>
          <p:nvPr/>
        </p:nvSpPr>
        <p:spPr bwMode="auto">
          <a:xfrm>
            <a:off x="6157913" y="1700213"/>
            <a:ext cx="935037" cy="3600450"/>
          </a:xfrm>
          <a:prstGeom prst="rect">
            <a:avLst/>
          </a:prstGeom>
          <a:solidFill>
            <a:srgbClr val="FFCC99"/>
          </a:solidFill>
          <a:ln w="9525">
            <a:solidFill>
              <a:schemeClr val="tx1"/>
            </a:solidFill>
            <a:miter lim="800000"/>
            <a:headEnd/>
            <a:tailEnd/>
          </a:ln>
        </p:spPr>
        <p:txBody>
          <a:bodyPr wrap="none" anchor="ctr"/>
          <a:lstStyle/>
          <a:p>
            <a:pPr algn="ctr"/>
            <a:r>
              <a:rPr kumimoji="1" lang="zh-CN" altLang="en-US" sz="3600" b="1">
                <a:solidFill>
                  <a:srgbClr val="990000"/>
                </a:solidFill>
                <a:latin typeface="Tahoma" pitchFamily="34" charset="0"/>
                <a:ea typeface="黑体" pitchFamily="2" charset="-122"/>
              </a:rPr>
              <a:t>生</a:t>
            </a:r>
          </a:p>
          <a:p>
            <a:pPr algn="ctr"/>
            <a:r>
              <a:rPr kumimoji="1" lang="zh-CN" altLang="en-US" sz="3600" b="1">
                <a:solidFill>
                  <a:srgbClr val="990000"/>
                </a:solidFill>
                <a:latin typeface="Tahoma" pitchFamily="34" charset="0"/>
                <a:ea typeface="黑体" pitchFamily="2" charset="-122"/>
              </a:rPr>
              <a:t>物</a:t>
            </a:r>
          </a:p>
          <a:p>
            <a:pPr algn="ctr"/>
            <a:r>
              <a:rPr kumimoji="1" lang="zh-CN" altLang="en-US" sz="3600" b="1">
                <a:solidFill>
                  <a:srgbClr val="990000"/>
                </a:solidFill>
                <a:latin typeface="Tahoma" pitchFamily="34" charset="0"/>
                <a:ea typeface="黑体" pitchFamily="2" charset="-122"/>
              </a:rPr>
              <a:t>因</a:t>
            </a:r>
          </a:p>
          <a:p>
            <a:pPr algn="ctr"/>
            <a:r>
              <a:rPr kumimoji="1" lang="zh-CN" altLang="en-US" sz="3600" b="1">
                <a:solidFill>
                  <a:srgbClr val="990000"/>
                </a:solidFill>
                <a:latin typeface="Tahoma" pitchFamily="34" charset="0"/>
                <a:ea typeface="黑体" pitchFamily="2" charset="-122"/>
              </a:rPr>
              <a:t>素</a:t>
            </a:r>
          </a:p>
        </p:txBody>
      </p:sp>
      <p:sp>
        <p:nvSpPr>
          <p:cNvPr id="20485" name="Rectangle 5"/>
          <p:cNvSpPr>
            <a:spLocks noGrp="1" noChangeArrowheads="1"/>
          </p:cNvSpPr>
          <p:nvPr>
            <p:ph type="title"/>
          </p:nvPr>
        </p:nvSpPr>
        <p:spPr>
          <a:xfrm>
            <a:off x="1258888" y="333375"/>
            <a:ext cx="6408737" cy="731838"/>
          </a:xfrm>
          <a:solidFill>
            <a:srgbClr val="CCFFFF"/>
          </a:solidFill>
          <a:ln>
            <a:solidFill>
              <a:srgbClr val="993366"/>
            </a:solidFill>
          </a:ln>
        </p:spPr>
        <p:txBody>
          <a:bodyPr/>
          <a:lstStyle/>
          <a:p>
            <a:pPr eaLnBrk="1" hangingPunct="1"/>
            <a:r>
              <a:rPr lang="zh-CN" altLang="en-US" sz="4000" b="1" smtClean="0">
                <a:solidFill>
                  <a:schemeClr val="accent2"/>
                </a:solidFill>
                <a:latin typeface="黑体" pitchFamily="2" charset="-122"/>
                <a:ea typeface="黑体" pitchFamily="2" charset="-122"/>
              </a:rPr>
              <a:t>环境因素对微生物的影响</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079500" y="287338"/>
            <a:ext cx="7345363" cy="865187"/>
          </a:xfrm>
        </p:spPr>
        <p:txBody>
          <a:bodyPr/>
          <a:lstStyle/>
          <a:p>
            <a:pPr eaLnBrk="1" hangingPunct="1"/>
            <a:r>
              <a:rPr lang="zh-CN" altLang="en-US" sz="3200" b="1" smtClean="0">
                <a:solidFill>
                  <a:schemeClr val="bg1"/>
                </a:solidFill>
                <a:ea typeface="黑体" pitchFamily="2" charset="-122"/>
              </a:rPr>
              <a:t>化学因素对微生物的影响</a:t>
            </a:r>
            <a:r>
              <a:rPr lang="zh-CN" altLang="en-US" sz="3600" b="1" smtClean="0">
                <a:solidFill>
                  <a:srgbClr val="FF9933"/>
                </a:solidFill>
                <a:latin typeface="黑体" pitchFamily="2" charset="-122"/>
                <a:ea typeface="黑体" pitchFamily="2" charset="-122"/>
              </a:rPr>
              <a:t>（</a:t>
            </a:r>
            <a:r>
              <a:rPr lang="en-US" altLang="zh-CN" sz="3600" b="1" smtClean="0">
                <a:solidFill>
                  <a:srgbClr val="FF9933"/>
                </a:solidFill>
                <a:latin typeface="黑体" pitchFamily="2" charset="-122"/>
                <a:ea typeface="黑体" pitchFamily="2" charset="-122"/>
              </a:rPr>
              <a:t>p100</a:t>
            </a:r>
            <a:r>
              <a:rPr lang="zh-CN" altLang="en-US" sz="3600" b="1" smtClean="0">
                <a:solidFill>
                  <a:srgbClr val="FF9933"/>
                </a:solidFill>
                <a:latin typeface="黑体" pitchFamily="2" charset="-122"/>
                <a:ea typeface="黑体" pitchFamily="2" charset="-122"/>
              </a:rPr>
              <a:t>）</a:t>
            </a:r>
          </a:p>
        </p:txBody>
      </p:sp>
      <p:sp>
        <p:nvSpPr>
          <p:cNvPr id="21507" name="Rectangle 3"/>
          <p:cNvSpPr>
            <a:spLocks noGrp="1" noChangeArrowheads="1"/>
          </p:cNvSpPr>
          <p:nvPr>
            <p:ph type="body" idx="1"/>
          </p:nvPr>
        </p:nvSpPr>
        <p:spPr>
          <a:xfrm>
            <a:off x="684213" y="1412875"/>
            <a:ext cx="8064500" cy="5105400"/>
          </a:xfrm>
        </p:spPr>
        <p:txBody>
          <a:bodyPr/>
          <a:lstStyle/>
          <a:p>
            <a:pPr eaLnBrk="1" hangingPunct="1">
              <a:buFontTx/>
              <a:buNone/>
            </a:pPr>
            <a:r>
              <a:rPr lang="zh-CN" altLang="en-US" sz="2800" b="1" smtClean="0">
                <a:solidFill>
                  <a:srgbClr val="FF66FF"/>
                </a:solidFill>
                <a:ea typeface="黑体" pitchFamily="2" charset="-122"/>
              </a:rPr>
              <a:t>化学消毒剂</a:t>
            </a:r>
            <a:r>
              <a:rPr lang="zh-CN" altLang="en-US" sz="2800" b="1" smtClean="0">
                <a:ea typeface="黑体" pitchFamily="2" charset="-122"/>
              </a:rPr>
              <a:t> </a:t>
            </a:r>
          </a:p>
          <a:p>
            <a:pPr eaLnBrk="1" hangingPunct="1">
              <a:buFontTx/>
              <a:buNone/>
            </a:pPr>
            <a:r>
              <a:rPr lang="zh-CN" altLang="en-US" sz="2800" b="1" smtClean="0">
                <a:ea typeface="黑体" pitchFamily="2" charset="-122"/>
              </a:rPr>
              <a:t>        </a:t>
            </a:r>
            <a:r>
              <a:rPr lang="zh-CN" altLang="en-US" sz="2800" b="1" smtClean="0">
                <a:solidFill>
                  <a:schemeClr val="bg1"/>
                </a:solidFill>
                <a:ea typeface="黑体" pitchFamily="2" charset="-122"/>
              </a:rPr>
              <a:t>常以石炭酸为标准</a:t>
            </a:r>
          </a:p>
          <a:p>
            <a:pPr eaLnBrk="1" hangingPunct="1">
              <a:buFontTx/>
              <a:buNone/>
            </a:pPr>
            <a:r>
              <a:rPr lang="zh-CN" altLang="en-US" sz="2800" b="1" smtClean="0">
                <a:solidFill>
                  <a:schemeClr val="bg1"/>
                </a:solidFill>
                <a:ea typeface="黑体" pitchFamily="2" charset="-122"/>
              </a:rPr>
              <a:t>         </a:t>
            </a:r>
            <a:r>
              <a:rPr lang="en-US" altLang="zh-CN" sz="2800" b="1" smtClean="0">
                <a:solidFill>
                  <a:srgbClr val="FFCC00"/>
                </a:solidFill>
                <a:ea typeface="黑体" pitchFamily="2" charset="-122"/>
              </a:rPr>
              <a:t>5 </a:t>
            </a:r>
            <a:r>
              <a:rPr lang="zh-CN" altLang="en-US" sz="2800" b="1" smtClean="0">
                <a:solidFill>
                  <a:srgbClr val="FFCC00"/>
                </a:solidFill>
                <a:ea typeface="黑体" pitchFamily="2" charset="-122"/>
              </a:rPr>
              <a:t>种化学消毒剂</a:t>
            </a:r>
          </a:p>
          <a:p>
            <a:pPr eaLnBrk="1" hangingPunct="1">
              <a:buFontTx/>
              <a:buNone/>
            </a:pPr>
            <a:r>
              <a:rPr lang="zh-CN" altLang="en-US" sz="2800" b="1" smtClean="0">
                <a:solidFill>
                  <a:srgbClr val="CC00CC"/>
                </a:solidFill>
                <a:ea typeface="黑体" pitchFamily="2" charset="-122"/>
              </a:rPr>
              <a:t>                </a:t>
            </a:r>
            <a:r>
              <a:rPr lang="en-US" altLang="zh-CN" sz="2800" b="1" smtClean="0">
                <a:solidFill>
                  <a:srgbClr val="00FFFF"/>
                </a:solidFill>
                <a:ea typeface="黑体" pitchFamily="2" charset="-122"/>
              </a:rPr>
              <a:t>A. 0.1%    </a:t>
            </a:r>
            <a:r>
              <a:rPr lang="zh-CN" altLang="en-US" sz="2800" b="1" smtClean="0">
                <a:solidFill>
                  <a:srgbClr val="00FFFF"/>
                </a:solidFill>
                <a:ea typeface="黑体" pitchFamily="2" charset="-122"/>
              </a:rPr>
              <a:t>升   汞     </a:t>
            </a:r>
            <a:r>
              <a:rPr lang="en-US" altLang="zh-CN" sz="2800" b="1" smtClean="0">
                <a:solidFill>
                  <a:srgbClr val="00FFFF"/>
                </a:solidFill>
                <a:ea typeface="黑体" pitchFamily="2" charset="-122"/>
              </a:rPr>
              <a:t>B. 10% </a:t>
            </a:r>
            <a:r>
              <a:rPr lang="zh-CN" altLang="en-US" sz="2800" b="1" smtClean="0">
                <a:solidFill>
                  <a:srgbClr val="00FFFF"/>
                </a:solidFill>
                <a:ea typeface="黑体" pitchFamily="2" charset="-122"/>
              </a:rPr>
              <a:t>石炭酸</a:t>
            </a:r>
          </a:p>
          <a:p>
            <a:pPr eaLnBrk="1" hangingPunct="1">
              <a:buFontTx/>
              <a:buNone/>
            </a:pPr>
            <a:r>
              <a:rPr lang="zh-CN" altLang="en-US" sz="2800" b="1" smtClean="0">
                <a:solidFill>
                  <a:srgbClr val="00FFFF"/>
                </a:solidFill>
                <a:ea typeface="黑体" pitchFamily="2" charset="-122"/>
              </a:rPr>
              <a:t>                </a:t>
            </a:r>
            <a:r>
              <a:rPr lang="en-US" altLang="zh-CN" sz="2800" b="1" smtClean="0">
                <a:solidFill>
                  <a:srgbClr val="00FFFF"/>
                </a:solidFill>
                <a:ea typeface="黑体" pitchFamily="2" charset="-122"/>
              </a:rPr>
              <a:t>C. 75%     </a:t>
            </a:r>
            <a:r>
              <a:rPr lang="zh-CN" altLang="en-US" sz="2800" b="1" smtClean="0">
                <a:solidFill>
                  <a:srgbClr val="00FFFF"/>
                </a:solidFill>
                <a:ea typeface="黑体" pitchFamily="2" charset="-122"/>
              </a:rPr>
              <a:t>酒   精     </a:t>
            </a:r>
            <a:r>
              <a:rPr lang="en-US" altLang="zh-CN" sz="2800" b="1" smtClean="0">
                <a:solidFill>
                  <a:srgbClr val="00FFFF"/>
                </a:solidFill>
                <a:ea typeface="黑体" pitchFamily="2" charset="-122"/>
              </a:rPr>
              <a:t>D. 1%   </a:t>
            </a:r>
            <a:r>
              <a:rPr lang="zh-CN" altLang="en-US" sz="2800" b="1" smtClean="0">
                <a:solidFill>
                  <a:srgbClr val="00FFFF"/>
                </a:solidFill>
                <a:ea typeface="黑体" pitchFamily="2" charset="-122"/>
              </a:rPr>
              <a:t>来苏尔</a:t>
            </a:r>
          </a:p>
          <a:p>
            <a:pPr eaLnBrk="1" hangingPunct="1">
              <a:buFontTx/>
              <a:buNone/>
            </a:pPr>
            <a:r>
              <a:rPr lang="zh-CN" altLang="en-US" sz="2800" b="1" smtClean="0">
                <a:solidFill>
                  <a:srgbClr val="00FFFF"/>
                </a:solidFill>
                <a:ea typeface="黑体" pitchFamily="2" charset="-122"/>
              </a:rPr>
              <a:t>                </a:t>
            </a:r>
            <a:r>
              <a:rPr lang="en-US" altLang="zh-CN" sz="2800" b="1" smtClean="0">
                <a:solidFill>
                  <a:srgbClr val="00FFFF"/>
                </a:solidFill>
                <a:ea typeface="黑体" pitchFamily="2" charset="-122"/>
              </a:rPr>
              <a:t>E. 0.05%  </a:t>
            </a:r>
            <a:r>
              <a:rPr lang="zh-CN" altLang="en-US" sz="2800" b="1" smtClean="0">
                <a:solidFill>
                  <a:srgbClr val="00FFFF"/>
                </a:solidFill>
                <a:ea typeface="黑体" pitchFamily="2" charset="-122"/>
              </a:rPr>
              <a:t>龙胆紫 </a:t>
            </a:r>
          </a:p>
          <a:p>
            <a:pPr lvl="4" eaLnBrk="1" hangingPunct="1">
              <a:buFontTx/>
              <a:buNone/>
            </a:pPr>
            <a:endParaRPr lang="zh-CN" altLang="en-US" sz="1800" b="1" smtClean="0">
              <a:solidFill>
                <a:srgbClr val="FF0000"/>
              </a:solidFill>
              <a:ea typeface="黑体" pitchFamily="2" charset="-122"/>
            </a:endParaRPr>
          </a:p>
          <a:p>
            <a:pPr eaLnBrk="1" hangingPunct="1">
              <a:buFontTx/>
              <a:buNone/>
            </a:pPr>
            <a:r>
              <a:rPr lang="zh-CN" altLang="en-US" sz="2800" b="1" smtClean="0">
                <a:solidFill>
                  <a:srgbClr val="FF66FF"/>
                </a:solidFill>
                <a:ea typeface="黑体" pitchFamily="2" charset="-122"/>
              </a:rPr>
              <a:t>菌种：</a:t>
            </a:r>
            <a:r>
              <a:rPr lang="zh-CN" altLang="en-US" sz="2800" b="1" smtClean="0">
                <a:solidFill>
                  <a:schemeClr val="bg1"/>
                </a:solidFill>
                <a:ea typeface="黑体" pitchFamily="2" charset="-122"/>
              </a:rPr>
              <a:t>大肠杆菌  </a:t>
            </a:r>
            <a:r>
              <a:rPr lang="en-US" altLang="zh-CN" sz="2800" smtClean="0">
                <a:solidFill>
                  <a:schemeClr val="bg1"/>
                </a:solidFill>
                <a:ea typeface="黑体" pitchFamily="2" charset="-122"/>
              </a:rPr>
              <a:t>(</a:t>
            </a:r>
            <a:r>
              <a:rPr lang="en-US" altLang="zh-CN" sz="2800" i="1" smtClean="0">
                <a:solidFill>
                  <a:schemeClr val="bg1"/>
                </a:solidFill>
                <a:ea typeface="黑体" pitchFamily="2" charset="-122"/>
              </a:rPr>
              <a:t>Escherichia coli</a:t>
            </a:r>
            <a:r>
              <a:rPr lang="en-US" altLang="zh-CN" sz="2800" smtClean="0">
                <a:solidFill>
                  <a:schemeClr val="bg1"/>
                </a:solidFill>
                <a:ea typeface="黑体" pitchFamily="2" charset="-122"/>
              </a:rPr>
              <a:t>)</a:t>
            </a:r>
            <a:r>
              <a:rPr lang="en-US" altLang="zh-CN" sz="2800" b="1" smtClean="0">
                <a:solidFill>
                  <a:schemeClr val="bg1"/>
                </a:solidFill>
                <a:ea typeface="黑体" pitchFamily="2" charset="-122"/>
              </a:rPr>
              <a:t> </a:t>
            </a:r>
          </a:p>
          <a:p>
            <a:pPr eaLnBrk="1" hangingPunct="1">
              <a:buFontTx/>
              <a:buNone/>
            </a:pPr>
            <a:r>
              <a:rPr lang="zh-CN" altLang="en-US" sz="2800" b="1" smtClean="0">
                <a:solidFill>
                  <a:srgbClr val="FF66FF"/>
                </a:solidFill>
                <a:ea typeface="黑体" pitchFamily="2" charset="-122"/>
              </a:rPr>
              <a:t>方法：</a:t>
            </a:r>
            <a:r>
              <a:rPr lang="zh-CN" altLang="en-US" sz="2800" b="1" smtClean="0">
                <a:solidFill>
                  <a:schemeClr val="bg1"/>
                </a:solidFill>
                <a:ea typeface="黑体" pitchFamily="2" charset="-122"/>
              </a:rPr>
              <a:t>滤纸片法</a:t>
            </a:r>
          </a:p>
          <a:p>
            <a:pPr eaLnBrk="1" hangingPunct="1">
              <a:buFontTx/>
              <a:buNone/>
            </a:pPr>
            <a:endParaRPr lang="en-US" altLang="zh-CN" sz="2800" b="1" smtClean="0">
              <a:solidFill>
                <a:srgbClr val="FF33CC"/>
              </a:solidFill>
              <a:ea typeface="黑体"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body" idx="1"/>
          </p:nvPr>
        </p:nvSpPr>
        <p:spPr>
          <a:xfrm>
            <a:off x="250825" y="404813"/>
            <a:ext cx="8534400" cy="6019800"/>
          </a:xfrm>
        </p:spPr>
        <p:txBody>
          <a:bodyPr/>
          <a:lstStyle/>
          <a:p>
            <a:pPr eaLnBrk="1" hangingPunct="1">
              <a:lnSpc>
                <a:spcPct val="90000"/>
              </a:lnSpc>
              <a:buFontTx/>
              <a:buNone/>
            </a:pPr>
            <a:r>
              <a:rPr lang="en-US" altLang="zh-CN" sz="2800" b="1" smtClean="0">
                <a:solidFill>
                  <a:schemeClr val="bg1"/>
                </a:solidFill>
                <a:latin typeface="黑体" pitchFamily="2" charset="-122"/>
                <a:ea typeface="黑体" pitchFamily="2" charset="-122"/>
              </a:rPr>
              <a:t>                       </a:t>
            </a:r>
          </a:p>
          <a:p>
            <a:pPr eaLnBrk="1" hangingPunct="1">
              <a:lnSpc>
                <a:spcPct val="90000"/>
              </a:lnSpc>
              <a:buFontTx/>
              <a:buNone/>
            </a:pPr>
            <a:endParaRPr lang="en-US" altLang="zh-CN" sz="2800" b="1" smtClean="0">
              <a:solidFill>
                <a:schemeClr val="bg1"/>
              </a:solidFill>
              <a:latin typeface="黑体" pitchFamily="2" charset="-122"/>
              <a:ea typeface="黑体" pitchFamily="2" charset="-122"/>
            </a:endParaRPr>
          </a:p>
          <a:p>
            <a:pPr eaLnBrk="1" hangingPunct="1">
              <a:lnSpc>
                <a:spcPct val="90000"/>
              </a:lnSpc>
              <a:buFontTx/>
              <a:buNone/>
            </a:pPr>
            <a:endParaRPr lang="en-US" altLang="zh-CN" sz="2800" b="1" smtClean="0">
              <a:solidFill>
                <a:schemeClr val="bg1"/>
              </a:solidFill>
              <a:latin typeface="黑体" pitchFamily="2" charset="-122"/>
              <a:ea typeface="黑体" pitchFamily="2" charset="-122"/>
            </a:endParaRPr>
          </a:p>
          <a:p>
            <a:pPr eaLnBrk="1" hangingPunct="1">
              <a:lnSpc>
                <a:spcPct val="90000"/>
              </a:lnSpc>
              <a:buFontTx/>
              <a:buNone/>
            </a:pPr>
            <a:r>
              <a:rPr lang="en-US" altLang="zh-CN" sz="2800" b="1" smtClean="0">
                <a:solidFill>
                  <a:schemeClr val="bg1"/>
                </a:solidFill>
                <a:latin typeface="黑体" pitchFamily="2" charset="-122"/>
                <a:ea typeface="黑体" pitchFamily="2" charset="-122"/>
              </a:rPr>
              <a:t>     </a:t>
            </a:r>
          </a:p>
          <a:p>
            <a:pPr eaLnBrk="1" hangingPunct="1">
              <a:lnSpc>
                <a:spcPct val="90000"/>
              </a:lnSpc>
              <a:buFontTx/>
              <a:buNone/>
            </a:pPr>
            <a:r>
              <a:rPr lang="en-US" altLang="zh-CN" sz="2800" b="1" smtClean="0">
                <a:solidFill>
                  <a:schemeClr val="bg1"/>
                </a:solidFill>
                <a:latin typeface="黑体" pitchFamily="2" charset="-122"/>
                <a:ea typeface="黑体" pitchFamily="2" charset="-122"/>
              </a:rPr>
              <a:t>    </a:t>
            </a:r>
          </a:p>
          <a:p>
            <a:pPr eaLnBrk="1" hangingPunct="1">
              <a:lnSpc>
                <a:spcPct val="90000"/>
              </a:lnSpc>
              <a:buFontTx/>
              <a:buNone/>
            </a:pPr>
            <a:endParaRPr lang="en-US" altLang="zh-CN" sz="2800" b="1" smtClean="0">
              <a:solidFill>
                <a:schemeClr val="bg1"/>
              </a:solidFill>
              <a:latin typeface="黑体" pitchFamily="2" charset="-122"/>
              <a:ea typeface="黑体" pitchFamily="2" charset="-122"/>
            </a:endParaRPr>
          </a:p>
          <a:p>
            <a:pPr eaLnBrk="1" hangingPunct="1">
              <a:lnSpc>
                <a:spcPct val="90000"/>
              </a:lnSpc>
              <a:buFontTx/>
              <a:buNone/>
            </a:pPr>
            <a:r>
              <a:rPr lang="en-US" altLang="zh-CN" sz="2800" b="1" smtClean="0">
                <a:solidFill>
                  <a:schemeClr val="bg1"/>
                </a:solidFill>
                <a:latin typeface="黑体" pitchFamily="2" charset="-122"/>
                <a:ea typeface="黑体" pitchFamily="2" charset="-122"/>
              </a:rPr>
              <a:t>                                                                                                     </a:t>
            </a:r>
          </a:p>
          <a:p>
            <a:pPr eaLnBrk="1" hangingPunct="1">
              <a:lnSpc>
                <a:spcPct val="90000"/>
              </a:lnSpc>
              <a:buFontTx/>
              <a:buNone/>
            </a:pPr>
            <a:r>
              <a:rPr lang="en-US" altLang="zh-CN" sz="2800" b="1" smtClean="0">
                <a:solidFill>
                  <a:schemeClr val="bg1"/>
                </a:solidFill>
                <a:latin typeface="黑体" pitchFamily="2" charset="-122"/>
                <a:ea typeface="黑体" pitchFamily="2" charset="-122"/>
              </a:rPr>
              <a:t> </a:t>
            </a:r>
          </a:p>
          <a:p>
            <a:pPr eaLnBrk="1" hangingPunct="1">
              <a:lnSpc>
                <a:spcPct val="90000"/>
              </a:lnSpc>
              <a:buFontTx/>
              <a:buNone/>
            </a:pPr>
            <a:endParaRPr lang="en-US" altLang="zh-CN" sz="2800" b="1" smtClean="0">
              <a:solidFill>
                <a:schemeClr val="bg1"/>
              </a:solidFill>
              <a:latin typeface="黑体" pitchFamily="2" charset="-122"/>
              <a:ea typeface="黑体" pitchFamily="2" charset="-122"/>
            </a:endParaRPr>
          </a:p>
          <a:p>
            <a:pPr eaLnBrk="1" hangingPunct="1">
              <a:lnSpc>
                <a:spcPct val="90000"/>
              </a:lnSpc>
              <a:buFontTx/>
              <a:buNone/>
            </a:pPr>
            <a:endParaRPr lang="en-US" altLang="zh-CN" sz="2800" b="1" smtClean="0">
              <a:solidFill>
                <a:schemeClr val="bg1"/>
              </a:solidFill>
              <a:latin typeface="黑体" pitchFamily="2" charset="-122"/>
              <a:ea typeface="黑体" pitchFamily="2" charset="-122"/>
            </a:endParaRPr>
          </a:p>
          <a:p>
            <a:pPr eaLnBrk="1" hangingPunct="1">
              <a:lnSpc>
                <a:spcPct val="90000"/>
              </a:lnSpc>
              <a:buFontTx/>
              <a:buNone/>
            </a:pPr>
            <a:r>
              <a:rPr lang="en-US" altLang="zh-CN" sz="2800" b="1" smtClean="0">
                <a:solidFill>
                  <a:schemeClr val="bg1"/>
                </a:solidFill>
                <a:latin typeface="黑体" pitchFamily="2" charset="-122"/>
                <a:ea typeface="黑体" pitchFamily="2" charset="-122"/>
              </a:rPr>
              <a:t>                                             </a:t>
            </a:r>
          </a:p>
          <a:p>
            <a:pPr eaLnBrk="1" hangingPunct="1">
              <a:lnSpc>
                <a:spcPct val="90000"/>
              </a:lnSpc>
              <a:buFontTx/>
              <a:buNone/>
            </a:pPr>
            <a:r>
              <a:rPr lang="en-US" altLang="zh-CN" sz="2800" b="1" smtClean="0">
                <a:solidFill>
                  <a:schemeClr val="bg1"/>
                </a:solidFill>
                <a:latin typeface="黑体" pitchFamily="2" charset="-122"/>
                <a:ea typeface="黑体" pitchFamily="2" charset="-122"/>
              </a:rPr>
              <a:t>                                         </a:t>
            </a:r>
          </a:p>
        </p:txBody>
      </p:sp>
      <p:sp>
        <p:nvSpPr>
          <p:cNvPr id="22531" name="Oval 3"/>
          <p:cNvSpPr>
            <a:spLocks noChangeArrowheads="1"/>
          </p:cNvSpPr>
          <p:nvPr/>
        </p:nvSpPr>
        <p:spPr bwMode="auto">
          <a:xfrm>
            <a:off x="2209800" y="914400"/>
            <a:ext cx="4594225" cy="4530725"/>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2532" name="Line 4"/>
          <p:cNvSpPr>
            <a:spLocks noChangeShapeType="1"/>
          </p:cNvSpPr>
          <p:nvPr/>
        </p:nvSpPr>
        <p:spPr bwMode="auto">
          <a:xfrm>
            <a:off x="2195513" y="3141663"/>
            <a:ext cx="4724400" cy="0"/>
          </a:xfrm>
          <a:prstGeom prst="line">
            <a:avLst/>
          </a:prstGeom>
          <a:noFill/>
          <a:ln w="9525">
            <a:solidFill>
              <a:schemeClr val="tx1"/>
            </a:solidFill>
            <a:round/>
            <a:headEnd/>
            <a:tailEnd/>
          </a:ln>
        </p:spPr>
        <p:txBody>
          <a:bodyPr/>
          <a:lstStyle/>
          <a:p>
            <a:endParaRPr lang="zh-CN" altLang="en-US"/>
          </a:p>
        </p:txBody>
      </p:sp>
      <p:sp>
        <p:nvSpPr>
          <p:cNvPr id="22533" name="Line 5"/>
          <p:cNvSpPr>
            <a:spLocks noChangeShapeType="1"/>
          </p:cNvSpPr>
          <p:nvPr/>
        </p:nvSpPr>
        <p:spPr bwMode="auto">
          <a:xfrm>
            <a:off x="3429000" y="1219200"/>
            <a:ext cx="2286000" cy="3886200"/>
          </a:xfrm>
          <a:prstGeom prst="line">
            <a:avLst/>
          </a:prstGeom>
          <a:noFill/>
          <a:ln w="9525">
            <a:solidFill>
              <a:schemeClr val="tx1"/>
            </a:solidFill>
            <a:round/>
            <a:headEnd/>
            <a:tailEnd/>
          </a:ln>
        </p:spPr>
        <p:txBody>
          <a:bodyPr/>
          <a:lstStyle/>
          <a:p>
            <a:endParaRPr lang="zh-CN" altLang="en-US"/>
          </a:p>
        </p:txBody>
      </p:sp>
      <p:sp>
        <p:nvSpPr>
          <p:cNvPr id="22534" name="Line 6"/>
          <p:cNvSpPr>
            <a:spLocks noChangeShapeType="1"/>
          </p:cNvSpPr>
          <p:nvPr/>
        </p:nvSpPr>
        <p:spPr bwMode="auto">
          <a:xfrm flipH="1">
            <a:off x="3200400" y="1371600"/>
            <a:ext cx="2667000" cy="3581400"/>
          </a:xfrm>
          <a:prstGeom prst="line">
            <a:avLst/>
          </a:prstGeom>
          <a:noFill/>
          <a:ln w="9525">
            <a:solidFill>
              <a:schemeClr val="tx1"/>
            </a:solidFill>
            <a:round/>
            <a:headEnd/>
            <a:tailEnd/>
          </a:ln>
        </p:spPr>
        <p:txBody>
          <a:bodyPr/>
          <a:lstStyle/>
          <a:p>
            <a:endParaRPr lang="zh-CN" altLang="en-US"/>
          </a:p>
        </p:txBody>
      </p:sp>
      <p:sp>
        <p:nvSpPr>
          <p:cNvPr id="22535" name="Oval 7"/>
          <p:cNvSpPr>
            <a:spLocks noChangeArrowheads="1"/>
          </p:cNvSpPr>
          <p:nvPr/>
        </p:nvSpPr>
        <p:spPr bwMode="auto">
          <a:xfrm>
            <a:off x="4500563" y="1484313"/>
            <a:ext cx="358775" cy="360362"/>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2536" name="Oval 8"/>
          <p:cNvSpPr>
            <a:spLocks noChangeArrowheads="1"/>
          </p:cNvSpPr>
          <p:nvPr/>
        </p:nvSpPr>
        <p:spPr bwMode="auto">
          <a:xfrm>
            <a:off x="5795963" y="2276475"/>
            <a:ext cx="358775" cy="360363"/>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2537" name="Oval 9"/>
          <p:cNvSpPr>
            <a:spLocks noChangeArrowheads="1"/>
          </p:cNvSpPr>
          <p:nvPr/>
        </p:nvSpPr>
        <p:spPr bwMode="auto">
          <a:xfrm>
            <a:off x="5724525" y="3644900"/>
            <a:ext cx="358775" cy="360363"/>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2538" name="Oval 10"/>
          <p:cNvSpPr>
            <a:spLocks noChangeArrowheads="1"/>
          </p:cNvSpPr>
          <p:nvPr/>
        </p:nvSpPr>
        <p:spPr bwMode="auto">
          <a:xfrm>
            <a:off x="4284663" y="4437063"/>
            <a:ext cx="358775" cy="360362"/>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2539" name="Oval 11"/>
          <p:cNvSpPr>
            <a:spLocks noChangeArrowheads="1"/>
          </p:cNvSpPr>
          <p:nvPr/>
        </p:nvSpPr>
        <p:spPr bwMode="auto">
          <a:xfrm>
            <a:off x="3059113" y="3573463"/>
            <a:ext cx="358775" cy="360362"/>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2540" name="Oval 12"/>
          <p:cNvSpPr>
            <a:spLocks noChangeArrowheads="1"/>
          </p:cNvSpPr>
          <p:nvPr/>
        </p:nvSpPr>
        <p:spPr bwMode="auto">
          <a:xfrm>
            <a:off x="3059113" y="2205038"/>
            <a:ext cx="358775" cy="360362"/>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22541" name="Rectangle 13"/>
          <p:cNvSpPr>
            <a:spLocks noChangeArrowheads="1"/>
          </p:cNvSpPr>
          <p:nvPr/>
        </p:nvSpPr>
        <p:spPr bwMode="auto">
          <a:xfrm>
            <a:off x="3276600" y="5445125"/>
            <a:ext cx="2303463" cy="647700"/>
          </a:xfrm>
          <a:prstGeom prst="rect">
            <a:avLst/>
          </a:prstGeom>
          <a:noFill/>
          <a:ln w="9525">
            <a:noFill/>
            <a:miter lim="800000"/>
            <a:headEnd/>
            <a:tailEnd/>
          </a:ln>
        </p:spPr>
        <p:txBody>
          <a:bodyPr wrap="none" anchor="ctr"/>
          <a:lstStyle/>
          <a:p>
            <a:pPr algn="ctr">
              <a:spcBef>
                <a:spcPct val="20000"/>
              </a:spcBef>
            </a:pPr>
            <a:r>
              <a:rPr kumimoji="1" lang="en-US" altLang="zh-CN" sz="2400" b="1">
                <a:solidFill>
                  <a:srgbClr val="FF00FF"/>
                </a:solidFill>
                <a:latin typeface="黑体" pitchFamily="2" charset="-122"/>
                <a:ea typeface="黑体" pitchFamily="2" charset="-122"/>
              </a:rPr>
              <a:t>D.</a:t>
            </a:r>
            <a:r>
              <a:rPr kumimoji="1" lang="en-US" altLang="zh-CN" sz="2400" b="1">
                <a:solidFill>
                  <a:schemeClr val="bg1"/>
                </a:solidFill>
                <a:latin typeface="黑体" pitchFamily="2" charset="-122"/>
                <a:ea typeface="黑体" pitchFamily="2" charset="-122"/>
              </a:rPr>
              <a:t>1% </a:t>
            </a:r>
            <a:r>
              <a:rPr kumimoji="1" lang="zh-CN" altLang="en-US" sz="2400" b="1">
                <a:solidFill>
                  <a:schemeClr val="bg1"/>
                </a:solidFill>
                <a:latin typeface="黑体" pitchFamily="2" charset="-122"/>
                <a:ea typeface="黑体" pitchFamily="2" charset="-122"/>
              </a:rPr>
              <a:t>来苏尔</a:t>
            </a:r>
          </a:p>
        </p:txBody>
      </p:sp>
      <p:sp>
        <p:nvSpPr>
          <p:cNvPr id="22542" name="Rectangle 14"/>
          <p:cNvSpPr>
            <a:spLocks noChangeArrowheads="1"/>
          </p:cNvSpPr>
          <p:nvPr/>
        </p:nvSpPr>
        <p:spPr bwMode="auto">
          <a:xfrm>
            <a:off x="179388" y="3429000"/>
            <a:ext cx="2016125" cy="647700"/>
          </a:xfrm>
          <a:prstGeom prst="rect">
            <a:avLst/>
          </a:prstGeom>
          <a:noFill/>
          <a:ln w="9525">
            <a:noFill/>
            <a:miter lim="800000"/>
            <a:headEnd/>
            <a:tailEnd/>
          </a:ln>
        </p:spPr>
        <p:txBody>
          <a:bodyPr wrap="none" anchor="ctr"/>
          <a:lstStyle/>
          <a:p>
            <a:pPr algn="ctr"/>
            <a:r>
              <a:rPr kumimoji="1" lang="en-US" altLang="zh-CN" sz="2400" b="1">
                <a:solidFill>
                  <a:srgbClr val="FF00FF"/>
                </a:solidFill>
                <a:latin typeface="黑体" pitchFamily="2" charset="-122"/>
                <a:ea typeface="黑体" pitchFamily="2" charset="-122"/>
              </a:rPr>
              <a:t>E</a:t>
            </a:r>
            <a:r>
              <a:rPr kumimoji="1" lang="en-US" altLang="zh-CN" sz="2400" b="1">
                <a:solidFill>
                  <a:srgbClr val="FFCC00"/>
                </a:solidFill>
                <a:latin typeface="黑体" pitchFamily="2" charset="-122"/>
                <a:ea typeface="黑体" pitchFamily="2" charset="-122"/>
              </a:rPr>
              <a:t>.</a:t>
            </a:r>
            <a:r>
              <a:rPr kumimoji="1" lang="en-US" altLang="zh-CN" sz="2400" b="1">
                <a:solidFill>
                  <a:schemeClr val="bg1"/>
                </a:solidFill>
                <a:latin typeface="黑体" pitchFamily="2" charset="-122"/>
                <a:ea typeface="黑体" pitchFamily="2" charset="-122"/>
              </a:rPr>
              <a:t>0.05%</a:t>
            </a:r>
            <a:r>
              <a:rPr kumimoji="1" lang="zh-CN" altLang="en-US" sz="2400" b="1">
                <a:solidFill>
                  <a:schemeClr val="bg1"/>
                </a:solidFill>
                <a:latin typeface="黑体" pitchFamily="2" charset="-122"/>
                <a:ea typeface="黑体" pitchFamily="2" charset="-122"/>
              </a:rPr>
              <a:t>龙胆紫</a:t>
            </a:r>
          </a:p>
        </p:txBody>
      </p:sp>
      <p:sp>
        <p:nvSpPr>
          <p:cNvPr id="22543" name="Rectangle 15"/>
          <p:cNvSpPr>
            <a:spLocks noChangeArrowheads="1"/>
          </p:cNvSpPr>
          <p:nvPr/>
        </p:nvSpPr>
        <p:spPr bwMode="auto">
          <a:xfrm>
            <a:off x="3419475" y="260350"/>
            <a:ext cx="2160588" cy="647700"/>
          </a:xfrm>
          <a:prstGeom prst="rect">
            <a:avLst/>
          </a:prstGeom>
          <a:noFill/>
          <a:ln w="9525">
            <a:noFill/>
            <a:miter lim="800000"/>
            <a:headEnd/>
            <a:tailEnd/>
          </a:ln>
        </p:spPr>
        <p:txBody>
          <a:bodyPr wrap="none" anchor="ctr"/>
          <a:lstStyle/>
          <a:p>
            <a:pPr algn="ctr"/>
            <a:r>
              <a:rPr kumimoji="1" lang="en-US" altLang="zh-CN" sz="2400" b="1">
                <a:solidFill>
                  <a:srgbClr val="FF00FF"/>
                </a:solidFill>
                <a:latin typeface="黑体" pitchFamily="2" charset="-122"/>
                <a:ea typeface="黑体" pitchFamily="2" charset="-122"/>
              </a:rPr>
              <a:t>A.</a:t>
            </a:r>
            <a:r>
              <a:rPr kumimoji="1" lang="en-US" altLang="zh-CN" sz="2400" b="1">
                <a:solidFill>
                  <a:schemeClr val="bg1"/>
                </a:solidFill>
                <a:latin typeface="黑体" pitchFamily="2" charset="-122"/>
                <a:ea typeface="黑体" pitchFamily="2" charset="-122"/>
              </a:rPr>
              <a:t>0.1% </a:t>
            </a:r>
            <a:r>
              <a:rPr kumimoji="1" lang="zh-CN" altLang="en-US" sz="2400" b="1">
                <a:solidFill>
                  <a:schemeClr val="bg1"/>
                </a:solidFill>
                <a:latin typeface="黑体" pitchFamily="2" charset="-122"/>
                <a:ea typeface="黑体" pitchFamily="2" charset="-122"/>
              </a:rPr>
              <a:t>升汞</a:t>
            </a:r>
          </a:p>
        </p:txBody>
      </p:sp>
      <p:sp>
        <p:nvSpPr>
          <p:cNvPr id="22544" name="Rectangle 16"/>
          <p:cNvSpPr>
            <a:spLocks noChangeArrowheads="1"/>
          </p:cNvSpPr>
          <p:nvPr/>
        </p:nvSpPr>
        <p:spPr bwMode="auto">
          <a:xfrm>
            <a:off x="6802438" y="2060575"/>
            <a:ext cx="2090737" cy="647700"/>
          </a:xfrm>
          <a:prstGeom prst="rect">
            <a:avLst/>
          </a:prstGeom>
          <a:noFill/>
          <a:ln w="9525">
            <a:noFill/>
            <a:miter lim="800000"/>
            <a:headEnd/>
            <a:tailEnd/>
          </a:ln>
        </p:spPr>
        <p:txBody>
          <a:bodyPr wrap="none" anchor="ctr"/>
          <a:lstStyle/>
          <a:p>
            <a:pPr algn="ctr"/>
            <a:r>
              <a:rPr kumimoji="1" lang="en-US" altLang="zh-CN" sz="2400" b="1">
                <a:solidFill>
                  <a:srgbClr val="FF00FF"/>
                </a:solidFill>
                <a:latin typeface="黑体" pitchFamily="2" charset="-122"/>
                <a:ea typeface="黑体" pitchFamily="2" charset="-122"/>
              </a:rPr>
              <a:t>B.</a:t>
            </a:r>
            <a:r>
              <a:rPr kumimoji="1" lang="en-US" altLang="zh-CN" sz="2400" b="1">
                <a:solidFill>
                  <a:schemeClr val="bg1"/>
                </a:solidFill>
                <a:latin typeface="黑体" pitchFamily="2" charset="-122"/>
                <a:ea typeface="黑体" pitchFamily="2" charset="-122"/>
              </a:rPr>
              <a:t>10%</a:t>
            </a:r>
            <a:r>
              <a:rPr kumimoji="1" lang="zh-CN" altLang="en-US" sz="2400" b="1">
                <a:solidFill>
                  <a:schemeClr val="bg1"/>
                </a:solidFill>
                <a:latin typeface="黑体" pitchFamily="2" charset="-122"/>
                <a:ea typeface="黑体" pitchFamily="2" charset="-122"/>
              </a:rPr>
              <a:t>石炭酸</a:t>
            </a:r>
          </a:p>
        </p:txBody>
      </p:sp>
      <p:sp>
        <p:nvSpPr>
          <p:cNvPr id="22545" name="Rectangle 17"/>
          <p:cNvSpPr>
            <a:spLocks noChangeArrowheads="1"/>
          </p:cNvSpPr>
          <p:nvPr/>
        </p:nvSpPr>
        <p:spPr bwMode="auto">
          <a:xfrm>
            <a:off x="179388" y="2060575"/>
            <a:ext cx="2089150" cy="647700"/>
          </a:xfrm>
          <a:prstGeom prst="rect">
            <a:avLst/>
          </a:prstGeom>
          <a:noFill/>
          <a:ln w="9525">
            <a:noFill/>
            <a:miter lim="800000"/>
            <a:headEnd/>
            <a:tailEnd/>
          </a:ln>
        </p:spPr>
        <p:txBody>
          <a:bodyPr wrap="none" anchor="ctr"/>
          <a:lstStyle/>
          <a:p>
            <a:pPr algn="ctr"/>
            <a:r>
              <a:rPr kumimoji="1" lang="en-US" altLang="zh-CN" sz="2400" b="1">
                <a:solidFill>
                  <a:srgbClr val="FF00FF"/>
                </a:solidFill>
                <a:latin typeface="黑体" pitchFamily="2" charset="-122"/>
                <a:ea typeface="黑体" pitchFamily="2" charset="-122"/>
              </a:rPr>
              <a:t>F.</a:t>
            </a:r>
            <a:r>
              <a:rPr kumimoji="1" lang="zh-CN" altLang="en-US" sz="2400" b="1">
                <a:solidFill>
                  <a:schemeClr val="bg1"/>
                </a:solidFill>
                <a:latin typeface="黑体" pitchFamily="2" charset="-122"/>
                <a:ea typeface="黑体" pitchFamily="2" charset="-122"/>
              </a:rPr>
              <a:t>蒸馏水</a:t>
            </a:r>
          </a:p>
        </p:txBody>
      </p:sp>
      <p:sp>
        <p:nvSpPr>
          <p:cNvPr id="22546" name="Rectangle 18"/>
          <p:cNvSpPr>
            <a:spLocks noChangeArrowheads="1"/>
          </p:cNvSpPr>
          <p:nvPr/>
        </p:nvSpPr>
        <p:spPr bwMode="auto">
          <a:xfrm>
            <a:off x="6804025" y="3500438"/>
            <a:ext cx="2089150" cy="647700"/>
          </a:xfrm>
          <a:prstGeom prst="rect">
            <a:avLst/>
          </a:prstGeom>
          <a:noFill/>
          <a:ln w="9525">
            <a:noFill/>
            <a:miter lim="800000"/>
            <a:headEnd/>
            <a:tailEnd/>
          </a:ln>
        </p:spPr>
        <p:txBody>
          <a:bodyPr wrap="none" anchor="ctr"/>
          <a:lstStyle/>
          <a:p>
            <a:pPr algn="ctr">
              <a:spcBef>
                <a:spcPct val="20000"/>
              </a:spcBef>
            </a:pPr>
            <a:r>
              <a:rPr kumimoji="1" lang="en-US" altLang="zh-CN" sz="2400" b="1">
                <a:solidFill>
                  <a:srgbClr val="FF00FF"/>
                </a:solidFill>
                <a:latin typeface="黑体" pitchFamily="2" charset="-122"/>
                <a:ea typeface="黑体" pitchFamily="2" charset="-122"/>
              </a:rPr>
              <a:t>C.</a:t>
            </a:r>
            <a:r>
              <a:rPr kumimoji="1" lang="en-US" altLang="zh-CN" sz="2400" b="1">
                <a:solidFill>
                  <a:schemeClr val="bg1"/>
                </a:solidFill>
                <a:latin typeface="黑体" pitchFamily="2" charset="-122"/>
                <a:ea typeface="黑体" pitchFamily="2" charset="-122"/>
              </a:rPr>
              <a:t>75 % </a:t>
            </a:r>
            <a:r>
              <a:rPr kumimoji="1" lang="zh-CN" altLang="en-US" sz="2400" b="1">
                <a:solidFill>
                  <a:schemeClr val="bg1"/>
                </a:solidFill>
                <a:latin typeface="黑体" pitchFamily="2" charset="-122"/>
                <a:ea typeface="黑体" pitchFamily="2" charset="-122"/>
              </a:rPr>
              <a:t>酒精</a:t>
            </a:r>
          </a:p>
        </p:txBody>
      </p:sp>
      <p:sp>
        <p:nvSpPr>
          <p:cNvPr id="22547" name="AutoShape 19"/>
          <p:cNvSpPr>
            <a:spLocks/>
          </p:cNvSpPr>
          <p:nvPr/>
        </p:nvSpPr>
        <p:spPr bwMode="auto">
          <a:xfrm>
            <a:off x="7380288" y="219075"/>
            <a:ext cx="1223962" cy="609600"/>
          </a:xfrm>
          <a:prstGeom prst="accentBorderCallout2">
            <a:avLst>
              <a:gd name="adj1" fmla="val 18750"/>
              <a:gd name="adj2" fmla="val -6227"/>
              <a:gd name="adj3" fmla="val 18750"/>
              <a:gd name="adj4" fmla="val -84435"/>
              <a:gd name="adj5" fmla="val 211199"/>
              <a:gd name="adj6" fmla="val -165630"/>
            </a:avLst>
          </a:prstGeom>
          <a:solidFill>
            <a:srgbClr val="FFFF99"/>
          </a:solidFill>
          <a:ln w="38100">
            <a:solidFill>
              <a:srgbClr val="FF6600"/>
            </a:solidFill>
            <a:miter lim="800000"/>
            <a:headEnd/>
            <a:tailEnd/>
          </a:ln>
        </p:spPr>
        <p:txBody>
          <a:bodyPr/>
          <a:lstStyle/>
          <a:p>
            <a:pPr algn="ctr"/>
            <a:r>
              <a:rPr kumimoji="1" lang="zh-CN" altLang="en-US" sz="2400" b="1">
                <a:solidFill>
                  <a:srgbClr val="993300"/>
                </a:solidFill>
                <a:latin typeface="Tahoma" pitchFamily="34" charset="0"/>
                <a:ea typeface="黑体" pitchFamily="2" charset="-122"/>
              </a:rPr>
              <a:t>涂菌液</a:t>
            </a:r>
          </a:p>
        </p:txBody>
      </p:sp>
      <p:sp>
        <p:nvSpPr>
          <p:cNvPr id="22548" name="Text Box 20"/>
          <p:cNvSpPr txBox="1">
            <a:spLocks noChangeArrowheads="1"/>
          </p:cNvSpPr>
          <p:nvPr/>
        </p:nvSpPr>
        <p:spPr bwMode="auto">
          <a:xfrm>
            <a:off x="0" y="0"/>
            <a:ext cx="2916238" cy="1860550"/>
          </a:xfrm>
          <a:prstGeom prst="rect">
            <a:avLst/>
          </a:prstGeom>
          <a:noFill/>
          <a:ln w="9525">
            <a:noFill/>
            <a:miter lim="800000"/>
            <a:headEnd/>
            <a:tailEnd/>
          </a:ln>
        </p:spPr>
        <p:txBody>
          <a:bodyPr>
            <a:spAutoFit/>
          </a:bodyPr>
          <a:lstStyle/>
          <a:p>
            <a:r>
              <a:rPr kumimoji="1" lang="zh-CN" altLang="en-US" sz="3200">
                <a:solidFill>
                  <a:schemeClr val="bg1"/>
                </a:solidFill>
                <a:latin typeface="Tahoma" pitchFamily="34" charset="0"/>
                <a:ea typeface="黑体" pitchFamily="2" charset="-122"/>
              </a:rPr>
              <a:t>注意记录：</a:t>
            </a:r>
          </a:p>
          <a:p>
            <a:r>
              <a:rPr kumimoji="1" lang="zh-CN" altLang="en-US" sz="2800">
                <a:solidFill>
                  <a:srgbClr val="FF9933"/>
                </a:solidFill>
                <a:latin typeface="Tahoma" pitchFamily="34" charset="0"/>
                <a:ea typeface="黑体" pitchFamily="2" charset="-122"/>
              </a:rPr>
              <a:t> 滤纸片直径；</a:t>
            </a:r>
          </a:p>
          <a:p>
            <a:pPr algn="ctr"/>
            <a:r>
              <a:rPr kumimoji="1" lang="zh-CN" altLang="en-US" sz="2800">
                <a:solidFill>
                  <a:srgbClr val="FF9933"/>
                </a:solidFill>
                <a:latin typeface="Tahoma" pitchFamily="34" charset="0"/>
                <a:ea typeface="黑体" pitchFamily="2" charset="-122"/>
              </a:rPr>
              <a:t>抑菌圈直径从完全无菌处开始。</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a:xfrm>
            <a:off x="611188" y="692150"/>
            <a:ext cx="7489825" cy="2089150"/>
          </a:xfrm>
        </p:spPr>
        <p:txBody>
          <a:bodyPr/>
          <a:lstStyle/>
          <a:p>
            <a:pPr eaLnBrk="1" hangingPunct="1">
              <a:lnSpc>
                <a:spcPct val="80000"/>
              </a:lnSpc>
              <a:buFontTx/>
              <a:buNone/>
            </a:pPr>
            <a:r>
              <a:rPr lang="en-US" altLang="zh-CN" sz="4000" b="1" i="1" smtClean="0">
                <a:solidFill>
                  <a:schemeClr val="bg1"/>
                </a:solidFill>
                <a:ea typeface="华文隶书" pitchFamily="2" charset="-122"/>
              </a:rPr>
              <a:t>  </a:t>
            </a:r>
            <a:r>
              <a:rPr lang="en-US" altLang="zh-CN" sz="2400" b="1" smtClean="0">
                <a:solidFill>
                  <a:srgbClr val="FFFF00"/>
                </a:solidFill>
                <a:ea typeface="华文琥珀" pitchFamily="2" charset="-122"/>
              </a:rPr>
              <a:t>                         </a:t>
            </a:r>
            <a:r>
              <a:rPr lang="zh-CN" altLang="en-US" sz="4400" b="1" smtClean="0">
                <a:solidFill>
                  <a:srgbClr val="FFFF66"/>
                </a:solidFill>
                <a:latin typeface="黑体" pitchFamily="2" charset="-122"/>
                <a:ea typeface="黑体" pitchFamily="2" charset="-122"/>
              </a:rPr>
              <a:t>实 验 </a:t>
            </a:r>
            <a:r>
              <a:rPr lang="en-US" altLang="zh-CN" sz="4400" b="1" smtClean="0">
                <a:solidFill>
                  <a:srgbClr val="FFFF66"/>
                </a:solidFill>
                <a:latin typeface="黑体" pitchFamily="2" charset="-122"/>
                <a:ea typeface="黑体" pitchFamily="2" charset="-122"/>
              </a:rPr>
              <a:t>19</a:t>
            </a:r>
          </a:p>
          <a:p>
            <a:pPr eaLnBrk="1" hangingPunct="1">
              <a:lnSpc>
                <a:spcPct val="80000"/>
              </a:lnSpc>
              <a:buFontTx/>
              <a:buNone/>
            </a:pPr>
            <a:r>
              <a:rPr lang="en-US" altLang="zh-CN" sz="2000" b="1" smtClean="0">
                <a:solidFill>
                  <a:schemeClr val="bg1"/>
                </a:solidFill>
                <a:latin typeface="黑体" pitchFamily="2" charset="-122"/>
                <a:ea typeface="黑体" pitchFamily="2" charset="-122"/>
              </a:rPr>
              <a:t>                 </a:t>
            </a:r>
          </a:p>
          <a:p>
            <a:pPr algn="ctr" eaLnBrk="1" hangingPunct="1">
              <a:lnSpc>
                <a:spcPct val="105000"/>
              </a:lnSpc>
              <a:buFontTx/>
              <a:buNone/>
            </a:pPr>
            <a:r>
              <a:rPr lang="zh-CN" altLang="en-US" sz="4000" b="1" smtClean="0">
                <a:solidFill>
                  <a:srgbClr val="00FFFF"/>
                </a:solidFill>
                <a:latin typeface="黑体" pitchFamily="2" charset="-122"/>
                <a:ea typeface="黑体" pitchFamily="2" charset="-122"/>
              </a:rPr>
              <a:t>土壤样品中微生物的分离与纯化</a:t>
            </a:r>
            <a:r>
              <a:rPr lang="zh-CN" altLang="en-US" sz="2800" smtClean="0"/>
              <a:t> </a:t>
            </a:r>
            <a:r>
              <a:rPr lang="zh-CN" altLang="en-US" sz="4000" b="1" smtClean="0">
                <a:solidFill>
                  <a:srgbClr val="00FFFF"/>
                </a:solidFill>
                <a:latin typeface="黑体" pitchFamily="2" charset="-122"/>
                <a:ea typeface="黑体" pitchFamily="2" charset="-122"/>
              </a:rPr>
              <a:t>   </a:t>
            </a:r>
          </a:p>
          <a:p>
            <a:pPr lvl="4" eaLnBrk="1" hangingPunct="1">
              <a:lnSpc>
                <a:spcPct val="80000"/>
              </a:lnSpc>
              <a:buFontTx/>
              <a:buNone/>
            </a:pPr>
            <a:r>
              <a:rPr lang="zh-CN" altLang="en-US" sz="1800" b="1" smtClean="0">
                <a:solidFill>
                  <a:srgbClr val="FF9900"/>
                </a:solidFill>
                <a:latin typeface="黑体" pitchFamily="2" charset="-122"/>
                <a:ea typeface="黑体" pitchFamily="2" charset="-122"/>
              </a:rPr>
              <a:t>     </a:t>
            </a:r>
            <a:r>
              <a:rPr lang="zh-CN" altLang="en-US" sz="1200" b="1" smtClean="0">
                <a:solidFill>
                  <a:schemeClr val="bg1"/>
                </a:solidFill>
                <a:ea typeface="华文隶书" pitchFamily="2" charset="-122"/>
              </a:rPr>
              <a:t>                         </a:t>
            </a:r>
          </a:p>
        </p:txBody>
      </p:sp>
      <p:sp>
        <p:nvSpPr>
          <p:cNvPr id="65539" name="Rectangle 3"/>
          <p:cNvSpPr>
            <a:spLocks noChangeArrowheads="1"/>
          </p:cNvSpPr>
          <p:nvPr/>
        </p:nvSpPr>
        <p:spPr bwMode="auto">
          <a:xfrm>
            <a:off x="1116013" y="2852738"/>
            <a:ext cx="7200900" cy="1570037"/>
          </a:xfrm>
          <a:prstGeom prst="rect">
            <a:avLst/>
          </a:prstGeom>
          <a:noFill/>
          <a:ln w="9525">
            <a:noFill/>
            <a:miter lim="800000"/>
            <a:headEnd/>
            <a:tailEnd/>
          </a:ln>
        </p:spPr>
        <p:txBody>
          <a:bodyPr>
            <a:spAutoFit/>
          </a:bodyPr>
          <a:lstStyle/>
          <a:p>
            <a:r>
              <a:rPr lang="zh-CN" altLang="en-US" sz="3200" b="1">
                <a:solidFill>
                  <a:schemeClr val="bg1"/>
                </a:solidFill>
              </a:rPr>
              <a:t>样品来源：神农架自然保护区样方土壤</a:t>
            </a:r>
          </a:p>
          <a:p>
            <a:r>
              <a:rPr lang="zh-CN" altLang="en-US" sz="3200" b="1">
                <a:solidFill>
                  <a:schemeClr val="bg1"/>
                </a:solidFill>
              </a:rPr>
              <a:t>                   </a:t>
            </a:r>
            <a:endParaRPr lang="en-US" altLang="zh-CN" sz="3200" b="1">
              <a:solidFill>
                <a:schemeClr val="bg1"/>
              </a:solidFill>
            </a:endParaRPr>
          </a:p>
          <a:p>
            <a:r>
              <a:rPr lang="en-US" altLang="zh-CN" sz="3200" b="1">
                <a:solidFill>
                  <a:schemeClr val="bg1"/>
                </a:solidFill>
              </a:rPr>
              <a:t>                   </a:t>
            </a:r>
            <a:r>
              <a:rPr lang="zh-CN" altLang="en-US" sz="3200" b="1">
                <a:solidFill>
                  <a:schemeClr val="bg1"/>
                </a:solidFill>
              </a:rPr>
              <a:t>校园土壤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5539"/>
                                        </p:tgtEl>
                                        <p:attrNameLst>
                                          <p:attrName>style.visibility</p:attrName>
                                        </p:attrNameLst>
                                      </p:cBhvr>
                                      <p:to>
                                        <p:strVal val="visible"/>
                                      </p:to>
                                    </p:set>
                                    <p:anim calcmode="lin" valueType="num">
                                      <p:cBhvr additive="base">
                                        <p:cTn id="7" dur="500" fill="hold"/>
                                        <p:tgtEl>
                                          <p:spTgt spid="65539"/>
                                        </p:tgtEl>
                                        <p:attrNameLst>
                                          <p:attrName>ppt_x</p:attrName>
                                        </p:attrNameLst>
                                      </p:cBhvr>
                                      <p:tavLst>
                                        <p:tav tm="0">
                                          <p:val>
                                            <p:strVal val="#ppt_x"/>
                                          </p:val>
                                        </p:tav>
                                        <p:tav tm="100000">
                                          <p:val>
                                            <p:strVal val="#ppt_x"/>
                                          </p:val>
                                        </p:tav>
                                      </p:tavLst>
                                    </p:anim>
                                    <p:anim calcmode="lin" valueType="num">
                                      <p:cBhvr additive="base">
                                        <p:cTn id="8" dur="500" fill="hold"/>
                                        <p:tgtEl>
                                          <p:spTgt spid="655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71550" y="188913"/>
            <a:ext cx="7416800" cy="882650"/>
          </a:xfrm>
        </p:spPr>
        <p:txBody>
          <a:bodyPr/>
          <a:lstStyle/>
          <a:p>
            <a:pPr eaLnBrk="1" hangingPunct="1"/>
            <a:r>
              <a:rPr lang="zh-CN" altLang="en-US" sz="3600" b="1" smtClean="0">
                <a:solidFill>
                  <a:srgbClr val="FFCC00"/>
                </a:solidFill>
                <a:ea typeface="黑体" pitchFamily="2" charset="-122"/>
              </a:rPr>
              <a:t>生物因素对微生物的影响</a:t>
            </a:r>
            <a:r>
              <a:rPr lang="zh-CN" altLang="en-US" sz="3600" b="1" smtClean="0">
                <a:solidFill>
                  <a:srgbClr val="FF9933"/>
                </a:solidFill>
                <a:latin typeface="黑体" pitchFamily="2" charset="-122"/>
                <a:ea typeface="黑体" pitchFamily="2" charset="-122"/>
              </a:rPr>
              <a:t>（</a:t>
            </a:r>
            <a:r>
              <a:rPr lang="en-US" altLang="zh-CN" sz="3600" b="1" smtClean="0">
                <a:solidFill>
                  <a:srgbClr val="FF9933"/>
                </a:solidFill>
                <a:latin typeface="黑体" pitchFamily="2" charset="-122"/>
                <a:ea typeface="黑体" pitchFamily="2" charset="-122"/>
              </a:rPr>
              <a:t>p109</a:t>
            </a:r>
            <a:r>
              <a:rPr lang="zh-CN" altLang="en-US" sz="3600" b="1" smtClean="0">
                <a:solidFill>
                  <a:srgbClr val="FF9933"/>
                </a:solidFill>
                <a:latin typeface="黑体" pitchFamily="2" charset="-122"/>
                <a:ea typeface="黑体" pitchFamily="2" charset="-122"/>
              </a:rPr>
              <a:t>）</a:t>
            </a:r>
          </a:p>
        </p:txBody>
      </p:sp>
      <p:sp>
        <p:nvSpPr>
          <p:cNvPr id="23555" name="Rectangle 3"/>
          <p:cNvSpPr>
            <a:spLocks noGrp="1" noChangeArrowheads="1"/>
          </p:cNvSpPr>
          <p:nvPr>
            <p:ph type="body" idx="1"/>
          </p:nvPr>
        </p:nvSpPr>
        <p:spPr>
          <a:xfrm>
            <a:off x="827088" y="1341438"/>
            <a:ext cx="7848600" cy="3671887"/>
          </a:xfrm>
        </p:spPr>
        <p:txBody>
          <a:bodyPr/>
          <a:lstStyle/>
          <a:p>
            <a:pPr eaLnBrk="1" hangingPunct="1">
              <a:lnSpc>
                <a:spcPct val="90000"/>
              </a:lnSpc>
              <a:buFontTx/>
              <a:buNone/>
            </a:pPr>
            <a:r>
              <a:rPr lang="zh-CN" altLang="en-US" sz="2800" b="1" dirty="0" smtClean="0">
                <a:solidFill>
                  <a:schemeClr val="bg1"/>
                </a:solidFill>
                <a:ea typeface="黑体" pitchFamily="2" charset="-122"/>
              </a:rPr>
              <a:t>滤纸条法 </a:t>
            </a:r>
          </a:p>
          <a:p>
            <a:pPr eaLnBrk="1" hangingPunct="1">
              <a:lnSpc>
                <a:spcPct val="90000"/>
              </a:lnSpc>
              <a:buFontTx/>
              <a:buNone/>
            </a:pPr>
            <a:r>
              <a:rPr lang="zh-CN" altLang="en-US" sz="2800" b="1" dirty="0" smtClean="0"/>
              <a:t>         </a:t>
            </a:r>
            <a:r>
              <a:rPr lang="zh-CN" altLang="en-US" sz="2800" b="1" dirty="0" smtClean="0">
                <a:solidFill>
                  <a:srgbClr val="FFFF00"/>
                </a:solidFill>
                <a:ea typeface="黑体" pitchFamily="2" charset="-122"/>
              </a:rPr>
              <a:t>垂直划线接种</a:t>
            </a:r>
          </a:p>
          <a:p>
            <a:pPr eaLnBrk="1" hangingPunct="1">
              <a:lnSpc>
                <a:spcPct val="90000"/>
              </a:lnSpc>
              <a:buFontTx/>
              <a:buNone/>
            </a:pPr>
            <a:endParaRPr lang="zh-CN" altLang="en-US" sz="2800" b="1" dirty="0" smtClean="0">
              <a:solidFill>
                <a:schemeClr val="bg1"/>
              </a:solidFill>
              <a:ea typeface="黑体" pitchFamily="2" charset="-122"/>
            </a:endParaRPr>
          </a:p>
          <a:p>
            <a:pPr eaLnBrk="1" hangingPunct="1">
              <a:lnSpc>
                <a:spcPct val="90000"/>
              </a:lnSpc>
              <a:buFontTx/>
              <a:buNone/>
            </a:pPr>
            <a:r>
              <a:rPr lang="zh-CN" altLang="en-US" sz="2800" b="1" dirty="0" smtClean="0">
                <a:solidFill>
                  <a:schemeClr val="bg1"/>
                </a:solidFill>
                <a:ea typeface="黑体" pitchFamily="2" charset="-122"/>
              </a:rPr>
              <a:t>菌    种</a:t>
            </a:r>
          </a:p>
          <a:p>
            <a:pPr eaLnBrk="1" hangingPunct="1">
              <a:lnSpc>
                <a:spcPct val="90000"/>
              </a:lnSpc>
              <a:buFontTx/>
              <a:buNone/>
            </a:pPr>
            <a:r>
              <a:rPr lang="zh-CN" altLang="en-US" sz="2400" dirty="0" smtClean="0">
                <a:solidFill>
                  <a:srgbClr val="FFFF00"/>
                </a:solidFill>
              </a:rPr>
              <a:t>         </a:t>
            </a:r>
            <a:r>
              <a:rPr lang="zh-CN" altLang="en-US" sz="2400" b="1" dirty="0" smtClean="0">
                <a:solidFill>
                  <a:srgbClr val="00FF99"/>
                </a:solidFill>
                <a:latin typeface="黑体" pitchFamily="2" charset="-122"/>
                <a:ea typeface="黑体" pitchFamily="2" charset="-122"/>
              </a:rPr>
              <a:t>葡萄球菌</a:t>
            </a:r>
            <a:r>
              <a:rPr lang="en-US" altLang="zh-CN" sz="2400" b="1" dirty="0" smtClean="0">
                <a:solidFill>
                  <a:srgbClr val="FFFF00"/>
                </a:solidFill>
                <a:latin typeface="黑体" pitchFamily="2" charset="-122"/>
                <a:ea typeface="黑体" pitchFamily="2" charset="-122"/>
              </a:rPr>
              <a:t>(</a:t>
            </a:r>
            <a:r>
              <a:rPr lang="en-US" altLang="zh-CN" sz="2400" b="1" i="1" dirty="0" err="1" smtClean="0">
                <a:solidFill>
                  <a:srgbClr val="FFFF00"/>
                </a:solidFill>
                <a:latin typeface="黑体" pitchFamily="2" charset="-122"/>
                <a:ea typeface="黑体" pitchFamily="2" charset="-122"/>
              </a:rPr>
              <a:t>Staphyloccus</a:t>
            </a:r>
            <a:r>
              <a:rPr lang="en-US" altLang="zh-CN" sz="2400" b="1" i="1" dirty="0" smtClean="0">
                <a:solidFill>
                  <a:srgbClr val="FFFF00"/>
                </a:solidFill>
                <a:latin typeface="黑体" pitchFamily="2" charset="-122"/>
                <a:ea typeface="黑体" pitchFamily="2" charset="-122"/>
              </a:rPr>
              <a:t> </a:t>
            </a:r>
            <a:r>
              <a:rPr lang="en-US" altLang="zh-CN" sz="2400" b="1" dirty="0" smtClean="0">
                <a:solidFill>
                  <a:srgbClr val="FFFF00"/>
                </a:solidFill>
                <a:latin typeface="黑体" pitchFamily="2" charset="-122"/>
                <a:ea typeface="黑体" pitchFamily="2" charset="-122"/>
              </a:rPr>
              <a:t>sp.)</a:t>
            </a:r>
            <a:r>
              <a:rPr lang="en-US" altLang="zh-CN" sz="2400" dirty="0" smtClean="0">
                <a:solidFill>
                  <a:srgbClr val="FFFF00"/>
                </a:solidFill>
                <a:latin typeface="黑体" pitchFamily="2" charset="-122"/>
                <a:ea typeface="黑体" pitchFamily="2" charset="-122"/>
              </a:rPr>
              <a:t>        </a:t>
            </a:r>
            <a:r>
              <a:rPr lang="zh-CN" altLang="en-US" sz="2400" dirty="0" smtClean="0">
                <a:solidFill>
                  <a:srgbClr val="FFFF00"/>
                </a:solidFill>
                <a:latin typeface="黑体" pitchFamily="2" charset="-122"/>
                <a:ea typeface="黑体" pitchFamily="2" charset="-122"/>
              </a:rPr>
              <a:t>阳性球菌</a:t>
            </a:r>
          </a:p>
          <a:p>
            <a:pPr eaLnBrk="1" hangingPunct="1">
              <a:lnSpc>
                <a:spcPct val="90000"/>
              </a:lnSpc>
              <a:buFontTx/>
              <a:buNone/>
            </a:pPr>
            <a:r>
              <a:rPr lang="zh-CN" altLang="en-US" sz="2400" b="1" dirty="0" smtClean="0">
                <a:solidFill>
                  <a:srgbClr val="FFFF00"/>
                </a:solidFill>
                <a:latin typeface="黑体" pitchFamily="2" charset="-122"/>
                <a:ea typeface="黑体" pitchFamily="2" charset="-122"/>
              </a:rPr>
              <a:t>     </a:t>
            </a:r>
            <a:r>
              <a:rPr lang="zh-CN" altLang="en-US" sz="2400" b="1" dirty="0" smtClean="0">
                <a:solidFill>
                  <a:srgbClr val="00FF99"/>
                </a:solidFill>
                <a:latin typeface="黑体" pitchFamily="2" charset="-122"/>
                <a:ea typeface="黑体" pitchFamily="2" charset="-122"/>
              </a:rPr>
              <a:t>枯草芽孢杆菌</a:t>
            </a:r>
            <a:r>
              <a:rPr lang="en-US" altLang="zh-CN" sz="2400" b="1" i="1" dirty="0" smtClean="0">
                <a:solidFill>
                  <a:srgbClr val="FFFF00"/>
                </a:solidFill>
                <a:latin typeface="黑体" pitchFamily="2" charset="-122"/>
                <a:ea typeface="黑体" pitchFamily="2" charset="-122"/>
              </a:rPr>
              <a:t>(Bacillus </a:t>
            </a:r>
            <a:r>
              <a:rPr lang="en-US" altLang="zh-CN" sz="2400" b="1" i="1" dirty="0" err="1" smtClean="0">
                <a:solidFill>
                  <a:srgbClr val="FFFF00"/>
                </a:solidFill>
                <a:latin typeface="黑体" pitchFamily="2" charset="-122"/>
                <a:ea typeface="黑体" pitchFamily="2" charset="-122"/>
              </a:rPr>
              <a:t>subtilis</a:t>
            </a:r>
            <a:r>
              <a:rPr lang="en-US" altLang="zh-CN" sz="2400" b="1" dirty="0" smtClean="0">
                <a:solidFill>
                  <a:srgbClr val="FFFF00"/>
                </a:solidFill>
                <a:latin typeface="黑体" pitchFamily="2" charset="-122"/>
                <a:ea typeface="黑体" pitchFamily="2" charset="-122"/>
              </a:rPr>
              <a:t>)</a:t>
            </a:r>
            <a:r>
              <a:rPr lang="en-US" altLang="zh-CN" sz="2400" dirty="0" smtClean="0">
                <a:solidFill>
                  <a:srgbClr val="FFFF00"/>
                </a:solidFill>
                <a:latin typeface="黑体" pitchFamily="2" charset="-122"/>
                <a:ea typeface="黑体" pitchFamily="2" charset="-122"/>
              </a:rPr>
              <a:t>   </a:t>
            </a:r>
            <a:r>
              <a:rPr lang="zh-CN" altLang="en-US" sz="2400" dirty="0" smtClean="0">
                <a:solidFill>
                  <a:srgbClr val="FFFF00"/>
                </a:solidFill>
                <a:latin typeface="黑体" pitchFamily="2" charset="-122"/>
                <a:ea typeface="黑体" pitchFamily="2" charset="-122"/>
              </a:rPr>
              <a:t>阳性杆菌</a:t>
            </a:r>
          </a:p>
          <a:p>
            <a:pPr eaLnBrk="1" hangingPunct="1">
              <a:lnSpc>
                <a:spcPct val="90000"/>
              </a:lnSpc>
              <a:buFontTx/>
              <a:buNone/>
            </a:pPr>
            <a:r>
              <a:rPr lang="zh-CN" altLang="en-US" sz="2400" b="1" dirty="0" smtClean="0">
                <a:solidFill>
                  <a:srgbClr val="FFFF00"/>
                </a:solidFill>
                <a:latin typeface="黑体" pitchFamily="2" charset="-122"/>
                <a:ea typeface="黑体" pitchFamily="2" charset="-122"/>
              </a:rPr>
              <a:t>     </a:t>
            </a:r>
            <a:r>
              <a:rPr lang="zh-CN" altLang="en-US" sz="2400" b="1" dirty="0" smtClean="0">
                <a:solidFill>
                  <a:srgbClr val="00FF99"/>
                </a:solidFill>
                <a:latin typeface="黑体" pitchFamily="2" charset="-122"/>
                <a:ea typeface="黑体" pitchFamily="2" charset="-122"/>
              </a:rPr>
              <a:t>大肠杆菌</a:t>
            </a:r>
            <a:r>
              <a:rPr lang="zh-CN" altLang="en-US" sz="2400" b="1" dirty="0" smtClean="0">
                <a:solidFill>
                  <a:srgbClr val="FFFF00"/>
                </a:solidFill>
                <a:latin typeface="黑体" pitchFamily="2" charset="-122"/>
                <a:ea typeface="黑体" pitchFamily="2" charset="-122"/>
              </a:rPr>
              <a:t> </a:t>
            </a:r>
            <a:r>
              <a:rPr lang="en-US" altLang="zh-CN" sz="2400" b="1" dirty="0" smtClean="0">
                <a:solidFill>
                  <a:srgbClr val="FFFF00"/>
                </a:solidFill>
                <a:latin typeface="黑体" pitchFamily="2" charset="-122"/>
                <a:ea typeface="黑体" pitchFamily="2" charset="-122"/>
              </a:rPr>
              <a:t>(</a:t>
            </a:r>
            <a:r>
              <a:rPr lang="en-US" altLang="zh-CN" sz="2400" b="1" i="1" dirty="0" smtClean="0">
                <a:solidFill>
                  <a:srgbClr val="FFFF00"/>
                </a:solidFill>
                <a:latin typeface="黑体" pitchFamily="2" charset="-122"/>
                <a:ea typeface="黑体" pitchFamily="2" charset="-122"/>
              </a:rPr>
              <a:t>Escherichia coli</a:t>
            </a:r>
            <a:r>
              <a:rPr lang="en-US" altLang="zh-CN" sz="2400" b="1" dirty="0" smtClean="0">
                <a:solidFill>
                  <a:srgbClr val="FFFF00"/>
                </a:solidFill>
                <a:latin typeface="黑体" pitchFamily="2" charset="-122"/>
                <a:ea typeface="黑体" pitchFamily="2" charset="-122"/>
              </a:rPr>
              <a:t>)</a:t>
            </a:r>
            <a:r>
              <a:rPr lang="en-US" altLang="zh-CN" sz="2400" dirty="0" smtClean="0">
                <a:solidFill>
                  <a:srgbClr val="FFFF00"/>
                </a:solidFill>
                <a:latin typeface="黑体" pitchFamily="2" charset="-122"/>
                <a:ea typeface="黑体" pitchFamily="2" charset="-122"/>
              </a:rPr>
              <a:t>       </a:t>
            </a:r>
            <a:r>
              <a:rPr lang="zh-CN" altLang="en-US" sz="2400" dirty="0" smtClean="0">
                <a:solidFill>
                  <a:srgbClr val="FFFF00"/>
                </a:solidFill>
                <a:latin typeface="黑体" pitchFamily="2" charset="-122"/>
                <a:ea typeface="黑体" pitchFamily="2" charset="-122"/>
              </a:rPr>
              <a:t>阴性杆菌</a:t>
            </a:r>
          </a:p>
          <a:p>
            <a:pPr eaLnBrk="1" hangingPunct="1">
              <a:lnSpc>
                <a:spcPct val="90000"/>
              </a:lnSpc>
            </a:pPr>
            <a:endParaRPr lang="en-US" altLang="zh-CN" sz="2400" dirty="0" smtClean="0">
              <a:solidFill>
                <a:srgbClr val="FFFF00"/>
              </a:solidFill>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body" idx="1"/>
          </p:nvPr>
        </p:nvSpPr>
        <p:spPr>
          <a:xfrm>
            <a:off x="685800" y="533400"/>
            <a:ext cx="7772400" cy="5943600"/>
          </a:xfrm>
        </p:spPr>
        <p:txBody>
          <a:bodyPr/>
          <a:lstStyle/>
          <a:p>
            <a:pPr eaLnBrk="1" hangingPunct="1">
              <a:buFontTx/>
              <a:buNone/>
            </a:pPr>
            <a:endParaRPr lang="en-US" altLang="zh-CN" sz="4400" smtClean="0"/>
          </a:p>
          <a:p>
            <a:pPr eaLnBrk="1" hangingPunct="1">
              <a:buFontTx/>
              <a:buNone/>
            </a:pPr>
            <a:endParaRPr lang="en-US" altLang="zh-CN" sz="4400" smtClean="0"/>
          </a:p>
          <a:p>
            <a:pPr eaLnBrk="1" hangingPunct="1">
              <a:buFontTx/>
              <a:buNone/>
            </a:pPr>
            <a:r>
              <a:rPr lang="en-US" altLang="zh-CN" smtClean="0">
                <a:solidFill>
                  <a:schemeClr val="bg1"/>
                </a:solidFill>
              </a:rPr>
              <a:t>                                                                                            </a:t>
            </a:r>
          </a:p>
          <a:p>
            <a:pPr eaLnBrk="1" hangingPunct="1">
              <a:buFontTx/>
              <a:buNone/>
            </a:pPr>
            <a:r>
              <a:rPr lang="en-US" altLang="zh-CN" smtClean="0">
                <a:solidFill>
                  <a:schemeClr val="bg1"/>
                </a:solidFill>
              </a:rPr>
              <a:t>                                                                              </a:t>
            </a:r>
          </a:p>
          <a:p>
            <a:pPr eaLnBrk="1" hangingPunct="1">
              <a:buFontTx/>
              <a:buNone/>
            </a:pPr>
            <a:r>
              <a:rPr lang="en-US" altLang="zh-CN" smtClean="0">
                <a:solidFill>
                  <a:schemeClr val="bg1"/>
                </a:solidFill>
              </a:rPr>
              <a:t>                                                                                               </a:t>
            </a:r>
          </a:p>
          <a:p>
            <a:pPr eaLnBrk="1" hangingPunct="1">
              <a:buFontTx/>
              <a:buNone/>
            </a:pPr>
            <a:r>
              <a:rPr lang="en-US" altLang="zh-CN" smtClean="0">
                <a:solidFill>
                  <a:schemeClr val="bg1"/>
                </a:solidFill>
              </a:rPr>
              <a:t>                                                                                               </a:t>
            </a:r>
          </a:p>
          <a:p>
            <a:pPr eaLnBrk="1" hangingPunct="1">
              <a:buFontTx/>
              <a:buNone/>
            </a:pPr>
            <a:endParaRPr lang="en-US" altLang="zh-CN" smtClean="0">
              <a:solidFill>
                <a:schemeClr val="bg1"/>
              </a:solidFill>
            </a:endParaRPr>
          </a:p>
          <a:p>
            <a:pPr eaLnBrk="1" hangingPunct="1">
              <a:buFontTx/>
              <a:buNone/>
            </a:pPr>
            <a:r>
              <a:rPr lang="en-US" altLang="zh-CN" smtClean="0">
                <a:solidFill>
                  <a:schemeClr val="bg1"/>
                </a:solidFill>
              </a:rPr>
              <a:t>                                                                                               </a:t>
            </a:r>
          </a:p>
          <a:p>
            <a:pPr eaLnBrk="1" hangingPunct="1">
              <a:buFontTx/>
              <a:buNone/>
            </a:pPr>
            <a:endParaRPr lang="en-US" altLang="zh-CN" smtClean="0">
              <a:solidFill>
                <a:schemeClr val="bg1"/>
              </a:solidFill>
            </a:endParaRPr>
          </a:p>
        </p:txBody>
      </p:sp>
      <p:sp>
        <p:nvSpPr>
          <p:cNvPr id="24579" name="Oval 3"/>
          <p:cNvSpPr>
            <a:spLocks noChangeArrowheads="1"/>
          </p:cNvSpPr>
          <p:nvPr/>
        </p:nvSpPr>
        <p:spPr bwMode="auto">
          <a:xfrm>
            <a:off x="1692275" y="908050"/>
            <a:ext cx="4953000" cy="4876800"/>
          </a:xfrm>
          <a:prstGeom prst="ellipse">
            <a:avLst/>
          </a:prstGeom>
          <a:solidFill>
            <a:schemeClr val="accent1"/>
          </a:solidFill>
          <a:ln w="9525">
            <a:solidFill>
              <a:schemeClr val="tx1"/>
            </a:solidFill>
            <a:round/>
            <a:headEnd/>
            <a:tailEnd/>
          </a:ln>
        </p:spPr>
        <p:txBody>
          <a:bodyPr wrap="none" anchor="ctr"/>
          <a:lstStyle/>
          <a:p>
            <a:endParaRPr lang="zh-CN" altLang="en-US"/>
          </a:p>
        </p:txBody>
      </p:sp>
      <p:sp>
        <p:nvSpPr>
          <p:cNvPr id="24580" name="Rectangle 4"/>
          <p:cNvSpPr>
            <a:spLocks noChangeArrowheads="1"/>
          </p:cNvSpPr>
          <p:nvPr/>
        </p:nvSpPr>
        <p:spPr bwMode="auto">
          <a:xfrm>
            <a:off x="3276600" y="1844675"/>
            <a:ext cx="215900" cy="2808288"/>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24581" name="Rectangle 5"/>
          <p:cNvSpPr>
            <a:spLocks noChangeArrowheads="1"/>
          </p:cNvSpPr>
          <p:nvPr/>
        </p:nvSpPr>
        <p:spPr bwMode="auto">
          <a:xfrm>
            <a:off x="3563938" y="2133600"/>
            <a:ext cx="2214562" cy="142875"/>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24582" name="AutoShape 6"/>
          <p:cNvSpPr>
            <a:spLocks noChangeArrowheads="1"/>
          </p:cNvSpPr>
          <p:nvPr/>
        </p:nvSpPr>
        <p:spPr bwMode="auto">
          <a:xfrm>
            <a:off x="7164388" y="1485900"/>
            <a:ext cx="1223962" cy="503238"/>
          </a:xfrm>
          <a:prstGeom prst="wedgeRoundRectCallout">
            <a:avLst>
              <a:gd name="adj1" fmla="val -157264"/>
              <a:gd name="adj2" fmla="val 78074"/>
              <a:gd name="adj3" fmla="val 16667"/>
            </a:avLst>
          </a:prstGeom>
          <a:solidFill>
            <a:srgbClr val="FFCC99"/>
          </a:solidFill>
          <a:ln w="9525">
            <a:solidFill>
              <a:schemeClr val="tx1"/>
            </a:solidFill>
            <a:miter lim="800000"/>
            <a:headEnd/>
            <a:tailEnd/>
          </a:ln>
        </p:spPr>
        <p:txBody>
          <a:bodyPr/>
          <a:lstStyle/>
          <a:p>
            <a:pPr algn="ctr"/>
            <a:r>
              <a:rPr kumimoji="1" lang="zh-CN" altLang="en-US" b="1">
                <a:solidFill>
                  <a:srgbClr val="990000"/>
                </a:solidFill>
                <a:latin typeface="Tahoma" pitchFamily="34" charset="0"/>
                <a:ea typeface="黑体" pitchFamily="2" charset="-122"/>
              </a:rPr>
              <a:t>大肠杆菌</a:t>
            </a:r>
          </a:p>
        </p:txBody>
      </p:sp>
      <p:sp>
        <p:nvSpPr>
          <p:cNvPr id="24583" name="Rectangle 7"/>
          <p:cNvSpPr>
            <a:spLocks noChangeArrowheads="1"/>
          </p:cNvSpPr>
          <p:nvPr/>
        </p:nvSpPr>
        <p:spPr bwMode="auto">
          <a:xfrm>
            <a:off x="3581574" y="2844267"/>
            <a:ext cx="2214562" cy="144463"/>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24584" name="Rectangle 8"/>
          <p:cNvSpPr>
            <a:spLocks noChangeArrowheads="1"/>
          </p:cNvSpPr>
          <p:nvPr/>
        </p:nvSpPr>
        <p:spPr bwMode="auto">
          <a:xfrm>
            <a:off x="3574943" y="3429000"/>
            <a:ext cx="2214562" cy="142875"/>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24585" name="AutoShape 9"/>
          <p:cNvSpPr>
            <a:spLocks noChangeArrowheads="1"/>
          </p:cNvSpPr>
          <p:nvPr/>
        </p:nvSpPr>
        <p:spPr bwMode="auto">
          <a:xfrm>
            <a:off x="7164388" y="2204864"/>
            <a:ext cx="1223962" cy="503238"/>
          </a:xfrm>
          <a:prstGeom prst="wedgeRoundRectCallout">
            <a:avLst>
              <a:gd name="adj1" fmla="val -157264"/>
              <a:gd name="adj2" fmla="val 78074"/>
              <a:gd name="adj3" fmla="val 16667"/>
            </a:avLst>
          </a:prstGeom>
          <a:solidFill>
            <a:srgbClr val="FFCC99"/>
          </a:solidFill>
          <a:ln w="9525">
            <a:solidFill>
              <a:schemeClr val="tx1"/>
            </a:solidFill>
            <a:miter lim="800000"/>
            <a:headEnd/>
            <a:tailEnd/>
          </a:ln>
        </p:spPr>
        <p:txBody>
          <a:bodyPr/>
          <a:lstStyle/>
          <a:p>
            <a:pPr algn="ctr"/>
            <a:r>
              <a:rPr kumimoji="1" lang="zh-CN" altLang="en-US" b="1" dirty="0">
                <a:solidFill>
                  <a:srgbClr val="990000"/>
                </a:solidFill>
                <a:latin typeface="Tahoma" pitchFamily="34" charset="0"/>
                <a:ea typeface="黑体" pitchFamily="2" charset="-122"/>
              </a:rPr>
              <a:t>葡萄球菌</a:t>
            </a:r>
          </a:p>
        </p:txBody>
      </p:sp>
      <p:sp>
        <p:nvSpPr>
          <p:cNvPr id="24586" name="AutoShape 10"/>
          <p:cNvSpPr>
            <a:spLocks noChangeArrowheads="1"/>
          </p:cNvSpPr>
          <p:nvPr/>
        </p:nvSpPr>
        <p:spPr bwMode="auto">
          <a:xfrm>
            <a:off x="684213" y="4724400"/>
            <a:ext cx="1223962" cy="792163"/>
          </a:xfrm>
          <a:prstGeom prst="wedgeRoundRectCallout">
            <a:avLst>
              <a:gd name="adj1" fmla="val 169194"/>
              <a:gd name="adj2" fmla="val -120139"/>
              <a:gd name="adj3" fmla="val 16667"/>
            </a:avLst>
          </a:prstGeom>
          <a:solidFill>
            <a:srgbClr val="FFFF99"/>
          </a:solidFill>
          <a:ln w="9525">
            <a:solidFill>
              <a:srgbClr val="993366"/>
            </a:solidFill>
            <a:miter lim="800000"/>
            <a:headEnd/>
            <a:tailEnd/>
          </a:ln>
        </p:spPr>
        <p:txBody>
          <a:bodyPr/>
          <a:lstStyle/>
          <a:p>
            <a:pPr algn="ctr"/>
            <a:r>
              <a:rPr kumimoji="1" lang="zh-CN" altLang="en-US" sz="2000" b="1">
                <a:solidFill>
                  <a:schemeClr val="accent2"/>
                </a:solidFill>
                <a:latin typeface="Tahoma" pitchFamily="34" charset="0"/>
                <a:ea typeface="黑体" pitchFamily="2" charset="-122"/>
              </a:rPr>
              <a:t>氨   苄</a:t>
            </a:r>
          </a:p>
          <a:p>
            <a:pPr algn="ctr"/>
            <a:r>
              <a:rPr kumimoji="1" lang="zh-CN" altLang="en-US" sz="2000" b="1">
                <a:solidFill>
                  <a:schemeClr val="accent2"/>
                </a:solidFill>
                <a:latin typeface="Tahoma" pitchFamily="34" charset="0"/>
                <a:ea typeface="黑体" pitchFamily="2" charset="-122"/>
              </a:rPr>
              <a:t>青霉素</a:t>
            </a:r>
          </a:p>
        </p:txBody>
      </p:sp>
      <p:sp>
        <p:nvSpPr>
          <p:cNvPr id="24587" name="AutoShape 11"/>
          <p:cNvSpPr>
            <a:spLocks noChangeArrowheads="1"/>
          </p:cNvSpPr>
          <p:nvPr/>
        </p:nvSpPr>
        <p:spPr bwMode="auto">
          <a:xfrm>
            <a:off x="7164388" y="2925763"/>
            <a:ext cx="1223962" cy="503237"/>
          </a:xfrm>
          <a:prstGeom prst="wedgeRoundRectCallout">
            <a:avLst>
              <a:gd name="adj1" fmla="val -157264"/>
              <a:gd name="adj2" fmla="val 78074"/>
              <a:gd name="adj3" fmla="val 16667"/>
            </a:avLst>
          </a:prstGeom>
          <a:solidFill>
            <a:srgbClr val="FFCC99"/>
          </a:solidFill>
          <a:ln w="9525">
            <a:solidFill>
              <a:schemeClr val="tx1"/>
            </a:solidFill>
            <a:miter lim="800000"/>
            <a:headEnd/>
            <a:tailEnd/>
          </a:ln>
        </p:spPr>
        <p:txBody>
          <a:bodyPr/>
          <a:lstStyle/>
          <a:p>
            <a:pPr algn="ctr"/>
            <a:r>
              <a:rPr kumimoji="1" lang="zh-CN" altLang="en-US" b="1" dirty="0" smtClean="0">
                <a:solidFill>
                  <a:srgbClr val="990000"/>
                </a:solidFill>
                <a:latin typeface="Tahoma" pitchFamily="34" charset="0"/>
                <a:ea typeface="黑体" pitchFamily="2" charset="-122"/>
              </a:rPr>
              <a:t>芽孢杆菌</a:t>
            </a:r>
            <a:endParaRPr kumimoji="1" lang="zh-CN" altLang="en-US" b="1" dirty="0">
              <a:solidFill>
                <a:srgbClr val="990000"/>
              </a:solidFill>
              <a:latin typeface="Tahoma" pitchFamily="34" charset="0"/>
              <a:ea typeface="黑体" pitchFamily="2" charset="-122"/>
            </a:endParaRPr>
          </a:p>
        </p:txBody>
      </p:sp>
      <p:sp>
        <p:nvSpPr>
          <p:cNvPr id="24588" name="Line 12"/>
          <p:cNvSpPr>
            <a:spLocks noChangeShapeType="1"/>
          </p:cNvSpPr>
          <p:nvPr/>
        </p:nvSpPr>
        <p:spPr bwMode="auto">
          <a:xfrm>
            <a:off x="3708400" y="1773238"/>
            <a:ext cx="1871663" cy="0"/>
          </a:xfrm>
          <a:prstGeom prst="line">
            <a:avLst/>
          </a:prstGeom>
          <a:noFill/>
          <a:ln w="34925">
            <a:solidFill>
              <a:srgbClr val="FF00FF"/>
            </a:solidFill>
            <a:round/>
            <a:headEnd/>
            <a:tailEnd type="triangle" w="med" len="med"/>
          </a:ln>
        </p:spPr>
        <p:txBody>
          <a:bodyPr/>
          <a:lstStyle/>
          <a:p>
            <a:endParaRPr lang="zh-CN" altLang="en-US"/>
          </a:p>
        </p:txBody>
      </p:sp>
      <p:sp>
        <p:nvSpPr>
          <p:cNvPr id="24589" name="Rectangle 13"/>
          <p:cNvSpPr>
            <a:spLocks noChangeArrowheads="1"/>
          </p:cNvSpPr>
          <p:nvPr/>
        </p:nvSpPr>
        <p:spPr bwMode="auto">
          <a:xfrm>
            <a:off x="3563938" y="908050"/>
            <a:ext cx="1727200" cy="504825"/>
          </a:xfrm>
          <a:prstGeom prst="rect">
            <a:avLst/>
          </a:prstGeom>
          <a:solidFill>
            <a:srgbClr val="FFCC99"/>
          </a:solidFill>
          <a:ln w="15875">
            <a:solidFill>
              <a:srgbClr val="00FFFF"/>
            </a:solidFill>
            <a:miter lim="800000"/>
            <a:headEnd/>
            <a:tailEnd/>
          </a:ln>
        </p:spPr>
        <p:txBody>
          <a:bodyPr wrap="none" lIns="0" tIns="0" rIns="0" bIns="0" anchor="ctr"/>
          <a:lstStyle/>
          <a:p>
            <a:pPr algn="ctr"/>
            <a:r>
              <a:rPr kumimoji="1" lang="zh-CN" altLang="en-US" sz="2400" b="1">
                <a:solidFill>
                  <a:schemeClr val="accent2"/>
                </a:solidFill>
                <a:latin typeface="Tahoma" pitchFamily="34" charset="0"/>
                <a:ea typeface="黑体" pitchFamily="2" charset="-122"/>
              </a:rPr>
              <a:t>接种方向</a:t>
            </a:r>
          </a:p>
        </p:txBody>
      </p:sp>
      <p:sp>
        <p:nvSpPr>
          <p:cNvPr id="14" name="Rectangle 8"/>
          <p:cNvSpPr>
            <a:spLocks noChangeArrowheads="1"/>
          </p:cNvSpPr>
          <p:nvPr/>
        </p:nvSpPr>
        <p:spPr bwMode="auto">
          <a:xfrm>
            <a:off x="3580793" y="4077072"/>
            <a:ext cx="2214562" cy="142875"/>
          </a:xfrm>
          <a:prstGeom prst="rect">
            <a:avLst/>
          </a:prstGeom>
          <a:solidFill>
            <a:srgbClr val="FFFF00"/>
          </a:solidFill>
          <a:ln w="9525">
            <a:solidFill>
              <a:schemeClr val="tx1"/>
            </a:solidFill>
            <a:miter lim="800000"/>
            <a:headEnd/>
            <a:tailEnd/>
          </a:ln>
        </p:spPr>
        <p:txBody>
          <a:bodyPr wrap="none" anchor="ctr"/>
          <a:lstStyle/>
          <a:p>
            <a:endParaRPr lang="zh-CN" altLang="en-US"/>
          </a:p>
        </p:txBody>
      </p:sp>
      <p:sp>
        <p:nvSpPr>
          <p:cNvPr id="15" name="AutoShape 11"/>
          <p:cNvSpPr>
            <a:spLocks noChangeArrowheads="1"/>
          </p:cNvSpPr>
          <p:nvPr/>
        </p:nvSpPr>
        <p:spPr bwMode="auto">
          <a:xfrm>
            <a:off x="7164288" y="3573835"/>
            <a:ext cx="1223962" cy="503237"/>
          </a:xfrm>
          <a:prstGeom prst="wedgeRoundRectCallout">
            <a:avLst>
              <a:gd name="adj1" fmla="val -157264"/>
              <a:gd name="adj2" fmla="val 78074"/>
              <a:gd name="adj3" fmla="val 16667"/>
            </a:avLst>
          </a:prstGeom>
          <a:solidFill>
            <a:srgbClr val="FFCC99"/>
          </a:solidFill>
          <a:ln w="9525">
            <a:solidFill>
              <a:schemeClr val="tx1"/>
            </a:solidFill>
            <a:miter lim="800000"/>
            <a:headEnd/>
            <a:tailEnd/>
          </a:ln>
        </p:spPr>
        <p:txBody>
          <a:bodyPr/>
          <a:lstStyle/>
          <a:p>
            <a:pPr algn="ctr"/>
            <a:r>
              <a:rPr kumimoji="1" lang="zh-CN" altLang="en-US" b="1" dirty="0" smtClean="0">
                <a:solidFill>
                  <a:srgbClr val="990000"/>
                </a:solidFill>
                <a:latin typeface="Tahoma" pitchFamily="34" charset="0"/>
                <a:ea typeface="黑体" pitchFamily="2" charset="-122"/>
              </a:rPr>
              <a:t>受试菌</a:t>
            </a:r>
            <a:endParaRPr kumimoji="1" lang="zh-CN" altLang="en-US" b="1" dirty="0">
              <a:solidFill>
                <a:srgbClr val="990000"/>
              </a:solidFill>
              <a:latin typeface="Tahoma" pitchFamily="34" charset="0"/>
              <a:ea typeface="黑体"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body" idx="1"/>
          </p:nvPr>
        </p:nvSpPr>
        <p:spPr>
          <a:xfrm>
            <a:off x="468313" y="2997200"/>
            <a:ext cx="1943100" cy="2303463"/>
          </a:xfrm>
          <a:noFill/>
          <a:ln>
            <a:solidFill>
              <a:srgbClr val="00FFFF"/>
            </a:solidFill>
          </a:ln>
        </p:spPr>
        <p:txBody>
          <a:bodyPr/>
          <a:lstStyle/>
          <a:p>
            <a:pPr eaLnBrk="1" hangingPunct="1">
              <a:buFontTx/>
              <a:buNone/>
            </a:pPr>
            <a:r>
              <a:rPr lang="en-US" altLang="zh-CN" sz="4000" smtClean="0">
                <a:solidFill>
                  <a:srgbClr val="FF9900"/>
                </a:solidFill>
                <a:ea typeface="黑体" pitchFamily="2" charset="-122"/>
              </a:rPr>
              <a:t> </a:t>
            </a:r>
            <a:r>
              <a:rPr lang="zh-CN" altLang="en-US" sz="3600" smtClean="0">
                <a:solidFill>
                  <a:schemeClr val="bg1"/>
                </a:solidFill>
                <a:ea typeface="黑体" pitchFamily="2" charset="-122"/>
              </a:rPr>
              <a:t>平    板</a:t>
            </a:r>
          </a:p>
          <a:p>
            <a:pPr eaLnBrk="1" hangingPunct="1">
              <a:buFontTx/>
              <a:buNone/>
            </a:pPr>
            <a:r>
              <a:rPr lang="zh-CN" altLang="en-US" sz="3600" smtClean="0">
                <a:solidFill>
                  <a:schemeClr val="bg1"/>
                </a:solidFill>
                <a:ea typeface="黑体" pitchFamily="2" charset="-122"/>
              </a:rPr>
              <a:t> 紫外线</a:t>
            </a:r>
          </a:p>
          <a:p>
            <a:pPr eaLnBrk="1" hangingPunct="1">
              <a:buFontTx/>
              <a:buNone/>
            </a:pPr>
            <a:r>
              <a:rPr lang="zh-CN" altLang="en-US" sz="3600" smtClean="0">
                <a:solidFill>
                  <a:schemeClr val="bg1"/>
                </a:solidFill>
                <a:ea typeface="黑体" pitchFamily="2" charset="-122"/>
              </a:rPr>
              <a:t> 辐    射</a:t>
            </a:r>
            <a:endParaRPr lang="zh-CN" altLang="en-US" sz="3600" smtClean="0">
              <a:solidFill>
                <a:schemeClr val="bg1"/>
              </a:solidFill>
            </a:endParaRPr>
          </a:p>
        </p:txBody>
      </p:sp>
      <p:sp>
        <p:nvSpPr>
          <p:cNvPr id="25603" name="Rectangle 3"/>
          <p:cNvSpPr>
            <a:spLocks noChangeArrowheads="1"/>
          </p:cNvSpPr>
          <p:nvPr/>
        </p:nvSpPr>
        <p:spPr bwMode="auto">
          <a:xfrm>
            <a:off x="250825" y="260350"/>
            <a:ext cx="3241675" cy="1584325"/>
          </a:xfrm>
          <a:prstGeom prst="rect">
            <a:avLst/>
          </a:prstGeom>
          <a:noFill/>
          <a:ln w="9525">
            <a:solidFill>
              <a:srgbClr val="FFCC99"/>
            </a:solidFill>
            <a:miter lim="800000"/>
            <a:headEnd/>
            <a:tailEnd/>
          </a:ln>
        </p:spPr>
        <p:txBody>
          <a:bodyPr wrap="none" anchor="ctr"/>
          <a:lstStyle/>
          <a:p>
            <a:pPr algn="ctr">
              <a:lnSpc>
                <a:spcPct val="90000"/>
              </a:lnSpc>
              <a:spcBef>
                <a:spcPct val="20000"/>
              </a:spcBef>
            </a:pPr>
            <a:r>
              <a:rPr kumimoji="1" lang="zh-CN" altLang="en-US" sz="3600" b="1">
                <a:solidFill>
                  <a:srgbClr val="00FFFF"/>
                </a:solidFill>
                <a:latin typeface="Tahoma" pitchFamily="34" charset="0"/>
                <a:ea typeface="黑体" pitchFamily="2" charset="-122"/>
              </a:rPr>
              <a:t>物 理 因 素 对</a:t>
            </a:r>
          </a:p>
          <a:p>
            <a:pPr algn="ctr">
              <a:lnSpc>
                <a:spcPct val="90000"/>
              </a:lnSpc>
              <a:spcBef>
                <a:spcPct val="20000"/>
              </a:spcBef>
            </a:pPr>
            <a:r>
              <a:rPr kumimoji="1" lang="zh-CN" altLang="en-US" sz="3600" b="1">
                <a:solidFill>
                  <a:srgbClr val="00FFFF"/>
                </a:solidFill>
                <a:latin typeface="Tahoma" pitchFamily="34" charset="0"/>
                <a:ea typeface="黑体" pitchFamily="2" charset="-122"/>
              </a:rPr>
              <a:t>微生物的影响</a:t>
            </a:r>
          </a:p>
        </p:txBody>
      </p:sp>
      <p:sp>
        <p:nvSpPr>
          <p:cNvPr id="25604" name="Oval 4"/>
          <p:cNvSpPr>
            <a:spLocks noChangeArrowheads="1"/>
          </p:cNvSpPr>
          <p:nvPr/>
        </p:nvSpPr>
        <p:spPr bwMode="auto">
          <a:xfrm>
            <a:off x="3419475" y="1125538"/>
            <a:ext cx="4824413" cy="4608512"/>
          </a:xfrm>
          <a:prstGeom prst="ellipse">
            <a:avLst/>
          </a:prstGeom>
          <a:solidFill>
            <a:srgbClr val="CCFFCC"/>
          </a:solidFill>
          <a:ln w="38100">
            <a:solidFill>
              <a:srgbClr val="993366"/>
            </a:solidFill>
            <a:round/>
            <a:headEnd/>
            <a:tailEnd/>
          </a:ln>
        </p:spPr>
        <p:txBody>
          <a:bodyPr wrap="none" anchor="ctr"/>
          <a:lstStyle/>
          <a:p>
            <a:endParaRPr lang="zh-CN" altLang="en-US"/>
          </a:p>
        </p:txBody>
      </p:sp>
      <p:sp>
        <p:nvSpPr>
          <p:cNvPr id="25605" name="Oval 5"/>
          <p:cNvSpPr>
            <a:spLocks noChangeArrowheads="1"/>
          </p:cNvSpPr>
          <p:nvPr/>
        </p:nvSpPr>
        <p:spPr bwMode="auto">
          <a:xfrm>
            <a:off x="3708400" y="1341438"/>
            <a:ext cx="4392613" cy="4176712"/>
          </a:xfrm>
          <a:prstGeom prst="ellipse">
            <a:avLst/>
          </a:prstGeom>
          <a:solidFill>
            <a:srgbClr val="CCFFFF"/>
          </a:solidFill>
          <a:ln w="9525">
            <a:solidFill>
              <a:schemeClr val="tx1"/>
            </a:solidFill>
            <a:round/>
            <a:headEnd/>
            <a:tailEnd/>
          </a:ln>
        </p:spPr>
        <p:txBody>
          <a:bodyPr wrap="none" anchor="ctr"/>
          <a:lstStyle/>
          <a:p>
            <a:endParaRPr lang="zh-CN" altLang="en-US"/>
          </a:p>
        </p:txBody>
      </p:sp>
      <p:sp>
        <p:nvSpPr>
          <p:cNvPr id="25606" name="Line 6"/>
          <p:cNvSpPr>
            <a:spLocks noChangeShapeType="1"/>
          </p:cNvSpPr>
          <p:nvPr/>
        </p:nvSpPr>
        <p:spPr bwMode="auto">
          <a:xfrm>
            <a:off x="5940425" y="1341438"/>
            <a:ext cx="0" cy="4176712"/>
          </a:xfrm>
          <a:prstGeom prst="line">
            <a:avLst/>
          </a:prstGeom>
          <a:noFill/>
          <a:ln w="9525">
            <a:solidFill>
              <a:schemeClr val="tx1"/>
            </a:solidFill>
            <a:round/>
            <a:headEnd/>
            <a:tailEnd/>
          </a:ln>
        </p:spPr>
        <p:txBody>
          <a:bodyPr/>
          <a:lstStyle/>
          <a:p>
            <a:endParaRPr lang="zh-CN" altLang="en-US"/>
          </a:p>
        </p:txBody>
      </p:sp>
      <p:sp>
        <p:nvSpPr>
          <p:cNvPr id="25607" name="AutoShape 7"/>
          <p:cNvSpPr>
            <a:spLocks noChangeArrowheads="1"/>
          </p:cNvSpPr>
          <p:nvPr/>
        </p:nvSpPr>
        <p:spPr bwMode="auto">
          <a:xfrm>
            <a:off x="7092950" y="260350"/>
            <a:ext cx="1655763" cy="863600"/>
          </a:xfrm>
          <a:prstGeom prst="cloudCallout">
            <a:avLst>
              <a:gd name="adj1" fmla="val -122389"/>
              <a:gd name="adj2" fmla="val 163236"/>
            </a:avLst>
          </a:prstGeom>
          <a:solidFill>
            <a:srgbClr val="FF00FF"/>
          </a:solidFill>
          <a:ln w="9525">
            <a:solidFill>
              <a:schemeClr val="tx1"/>
            </a:solidFill>
            <a:round/>
            <a:headEnd/>
            <a:tailEnd/>
          </a:ln>
        </p:spPr>
        <p:txBody>
          <a:bodyPr/>
          <a:lstStyle/>
          <a:p>
            <a:r>
              <a:rPr kumimoji="1" lang="en-US" altLang="zh-CN" sz="2000" b="1">
                <a:latin typeface="黑体" pitchFamily="2" charset="-122"/>
                <a:ea typeface="黑体" pitchFamily="2" charset="-122"/>
              </a:rPr>
              <a:t> </a:t>
            </a:r>
            <a:r>
              <a:rPr kumimoji="1" lang="zh-CN" altLang="en-US" b="1">
                <a:latin typeface="黑体" pitchFamily="2" charset="-122"/>
                <a:ea typeface="黑体" pitchFamily="2" charset="-122"/>
              </a:rPr>
              <a:t>紫外线</a:t>
            </a:r>
          </a:p>
          <a:p>
            <a:r>
              <a:rPr kumimoji="1" lang="zh-CN" altLang="en-US" b="1">
                <a:latin typeface="黑体" pitchFamily="2" charset="-122"/>
                <a:ea typeface="黑体" pitchFamily="2" charset="-122"/>
              </a:rPr>
              <a:t>  辐射</a:t>
            </a:r>
          </a:p>
        </p:txBody>
      </p:sp>
      <p:sp>
        <p:nvSpPr>
          <p:cNvPr id="90120" name="PubChord"/>
          <p:cNvSpPr>
            <a:spLocks noEditPoints="1" noChangeArrowheads="1"/>
          </p:cNvSpPr>
          <p:nvPr/>
        </p:nvSpPr>
        <p:spPr bwMode="auto">
          <a:xfrm rot="2759917">
            <a:off x="3563144" y="1413669"/>
            <a:ext cx="4187825" cy="4043363"/>
          </a:xfrm>
          <a:custGeom>
            <a:avLst/>
            <a:gdLst>
              <a:gd name="G0" fmla="+- 0 0 0"/>
              <a:gd name="G1" fmla="sin 10800 -8383181"/>
              <a:gd name="G2" fmla="cos 10800 -8383181"/>
              <a:gd name="G3" fmla="sin 10800 2345023"/>
              <a:gd name="G4" fmla="cos 10800 2345023"/>
              <a:gd name="G5" fmla="+- G1 10800 0"/>
              <a:gd name="G6" fmla="+- G2 10800 0"/>
              <a:gd name="G7" fmla="+- G3 10800 0"/>
              <a:gd name="G8" fmla="+- G4 10800 0"/>
              <a:gd name="G9" fmla="+- 10800 0 0"/>
              <a:gd name="G10" fmla="+/ G5 G7 2"/>
              <a:gd name="G11" fmla="+/ G6 G8 2"/>
              <a:gd name="T0" fmla="*/ 4163 w 21600"/>
              <a:gd name="T1" fmla="*/ 2279 h 21600"/>
              <a:gd name="T2" fmla="*/ 11862 w 21600"/>
              <a:gd name="T3" fmla="*/ 9696 h 21600"/>
              <a:gd name="T4" fmla="*/ 19561 w 21600"/>
              <a:gd name="T5" fmla="*/ 17114 h 21600"/>
              <a:gd name="T6" fmla="*/ 3163 w 21600"/>
              <a:gd name="T7" fmla="*/ 3163 h 21600"/>
              <a:gd name="T8" fmla="*/ 18437 w 21600"/>
              <a:gd name="T9" fmla="*/ 18437 h 21600"/>
            </a:gdLst>
            <a:ahLst/>
            <a:cxnLst>
              <a:cxn ang="0">
                <a:pos x="T0" y="T1"/>
              </a:cxn>
              <a:cxn ang="0">
                <a:pos x="T2" y="T3"/>
              </a:cxn>
              <a:cxn ang="0">
                <a:pos x="T4" y="T5"/>
              </a:cxn>
            </a:cxnLst>
            <a:rect l="T6" t="T7" r="T8" b="T9"/>
            <a:pathLst>
              <a:path w="21600" h="21600">
                <a:moveTo>
                  <a:pt x="4163" y="2279"/>
                </a:moveTo>
                <a:cubicBezTo>
                  <a:pt x="1536" y="4325"/>
                  <a:pt x="0" y="7469"/>
                  <a:pt x="0" y="10799"/>
                </a:cubicBezTo>
                <a:cubicBezTo>
                  <a:pt x="0" y="16764"/>
                  <a:pt x="4835" y="21600"/>
                  <a:pt x="10800" y="21600"/>
                </a:cubicBezTo>
                <a:cubicBezTo>
                  <a:pt x="14271" y="21600"/>
                  <a:pt x="17531" y="19931"/>
                  <a:pt x="19561" y="17114"/>
                </a:cubicBezTo>
                <a:close/>
              </a:path>
            </a:pathLst>
          </a:custGeom>
          <a:solidFill>
            <a:srgbClr val="FF99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p>
        </p:txBody>
      </p:sp>
      <p:sp>
        <p:nvSpPr>
          <p:cNvPr id="25609" name="AutoShape 9"/>
          <p:cNvSpPr>
            <a:spLocks/>
          </p:cNvSpPr>
          <p:nvPr/>
        </p:nvSpPr>
        <p:spPr bwMode="auto">
          <a:xfrm>
            <a:off x="2667000" y="5715000"/>
            <a:ext cx="1231900" cy="576263"/>
          </a:xfrm>
          <a:prstGeom prst="borderCallout1">
            <a:avLst>
              <a:gd name="adj1" fmla="val 19833"/>
              <a:gd name="adj2" fmla="val 106185"/>
              <a:gd name="adj3" fmla="val -207991"/>
              <a:gd name="adj4" fmla="val 155542"/>
            </a:avLst>
          </a:prstGeom>
          <a:solidFill>
            <a:srgbClr val="FFCC99"/>
          </a:solidFill>
          <a:ln w="41275">
            <a:solidFill>
              <a:srgbClr val="993366"/>
            </a:solidFill>
            <a:miter lim="800000"/>
            <a:headEnd/>
            <a:tailEnd/>
          </a:ln>
        </p:spPr>
        <p:txBody>
          <a:bodyPr/>
          <a:lstStyle/>
          <a:p>
            <a:pPr algn="ctr"/>
            <a:r>
              <a:rPr kumimoji="1" lang="zh-CN" altLang="en-US" sz="2400" b="1">
                <a:solidFill>
                  <a:schemeClr val="accent2"/>
                </a:solidFill>
                <a:latin typeface="Tahoma" pitchFamily="34" charset="0"/>
                <a:ea typeface="黑体" pitchFamily="2" charset="-122"/>
              </a:rPr>
              <a:t>无菌苔</a:t>
            </a:r>
          </a:p>
        </p:txBody>
      </p:sp>
      <p:sp>
        <p:nvSpPr>
          <p:cNvPr id="25610" name="AutoShape 10"/>
          <p:cNvSpPr>
            <a:spLocks/>
          </p:cNvSpPr>
          <p:nvPr/>
        </p:nvSpPr>
        <p:spPr bwMode="auto">
          <a:xfrm>
            <a:off x="7246938" y="5805488"/>
            <a:ext cx="1285875" cy="576262"/>
          </a:xfrm>
          <a:prstGeom prst="borderCallout1">
            <a:avLst>
              <a:gd name="adj1" fmla="val 19833"/>
              <a:gd name="adj2" fmla="val -5926"/>
              <a:gd name="adj3" fmla="val -222866"/>
              <a:gd name="adj4" fmla="val -5926"/>
            </a:avLst>
          </a:prstGeom>
          <a:solidFill>
            <a:srgbClr val="FFCC99"/>
          </a:solidFill>
          <a:ln w="41275">
            <a:solidFill>
              <a:srgbClr val="800080"/>
            </a:solidFill>
            <a:miter lim="800000"/>
            <a:headEnd/>
            <a:tailEnd/>
          </a:ln>
        </p:spPr>
        <p:txBody>
          <a:bodyPr/>
          <a:lstStyle/>
          <a:p>
            <a:pPr algn="ctr"/>
            <a:r>
              <a:rPr kumimoji="1" lang="zh-CN" altLang="en-US" sz="2400" b="1">
                <a:solidFill>
                  <a:schemeClr val="accent2"/>
                </a:solidFill>
                <a:latin typeface="Tahoma" pitchFamily="34" charset="0"/>
                <a:ea typeface="黑体" pitchFamily="2" charset="-122"/>
              </a:rPr>
              <a:t>有菌苔</a:t>
            </a:r>
          </a:p>
        </p:txBody>
      </p:sp>
      <p:sp>
        <p:nvSpPr>
          <p:cNvPr id="25611" name="Rectangle 11"/>
          <p:cNvSpPr>
            <a:spLocks noChangeArrowheads="1"/>
          </p:cNvSpPr>
          <p:nvPr/>
        </p:nvSpPr>
        <p:spPr bwMode="auto">
          <a:xfrm>
            <a:off x="6588125" y="2420938"/>
            <a:ext cx="863600" cy="1655762"/>
          </a:xfrm>
          <a:prstGeom prst="rect">
            <a:avLst/>
          </a:prstGeom>
          <a:noFill/>
          <a:ln w="9525">
            <a:noFill/>
            <a:miter lim="800000"/>
            <a:headEnd/>
            <a:tailEnd/>
          </a:ln>
        </p:spPr>
        <p:txBody>
          <a:bodyPr wrap="none" anchor="ctr"/>
          <a:lstStyle/>
          <a:p>
            <a:pPr algn="ctr"/>
            <a:r>
              <a:rPr kumimoji="1" lang="zh-CN" altLang="en-US" sz="2800" b="1">
                <a:solidFill>
                  <a:schemeClr val="accent2"/>
                </a:solidFill>
                <a:latin typeface="Tahoma" pitchFamily="34" charset="0"/>
                <a:ea typeface="黑体" pitchFamily="2" charset="-122"/>
              </a:rPr>
              <a:t>遮</a:t>
            </a:r>
          </a:p>
          <a:p>
            <a:pPr algn="ctr"/>
            <a:endParaRPr kumimoji="1" lang="zh-CN" altLang="en-US" sz="2800" b="1">
              <a:solidFill>
                <a:schemeClr val="accent2"/>
              </a:solidFill>
              <a:latin typeface="Tahoma" pitchFamily="34" charset="0"/>
              <a:ea typeface="黑体" pitchFamily="2" charset="-122"/>
            </a:endParaRPr>
          </a:p>
          <a:p>
            <a:pPr algn="ctr"/>
            <a:r>
              <a:rPr kumimoji="1" lang="zh-CN" altLang="en-US" sz="2800" b="1">
                <a:solidFill>
                  <a:schemeClr val="accent2"/>
                </a:solidFill>
                <a:latin typeface="Tahoma" pitchFamily="34" charset="0"/>
                <a:ea typeface="黑体" pitchFamily="2" charset="-122"/>
              </a:rPr>
              <a:t>挡</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50825" y="260350"/>
            <a:ext cx="1944688" cy="647700"/>
          </a:xfrm>
          <a:noFill/>
          <a:ln>
            <a:solidFill>
              <a:srgbClr val="FFCC99"/>
            </a:solidFill>
          </a:ln>
        </p:spPr>
        <p:txBody>
          <a:bodyPr/>
          <a:lstStyle/>
          <a:p>
            <a:pPr eaLnBrk="1" hangingPunct="1"/>
            <a:r>
              <a:rPr lang="zh-CN" altLang="en-US" sz="3200" b="1" smtClean="0">
                <a:solidFill>
                  <a:srgbClr val="00FFFF"/>
                </a:solidFill>
                <a:latin typeface="黑体" pitchFamily="2" charset="-122"/>
                <a:ea typeface="黑体" pitchFamily="2" charset="-122"/>
              </a:rPr>
              <a:t>实验报告</a:t>
            </a:r>
          </a:p>
        </p:txBody>
      </p:sp>
      <p:sp>
        <p:nvSpPr>
          <p:cNvPr id="26627" name="Rectangle 3"/>
          <p:cNvSpPr>
            <a:spLocks noGrp="1" noChangeArrowheads="1"/>
          </p:cNvSpPr>
          <p:nvPr>
            <p:ph type="body" idx="1"/>
          </p:nvPr>
        </p:nvSpPr>
        <p:spPr>
          <a:xfrm>
            <a:off x="395288" y="952500"/>
            <a:ext cx="8443912" cy="4032250"/>
          </a:xfrm>
        </p:spPr>
        <p:txBody>
          <a:bodyPr/>
          <a:lstStyle/>
          <a:p>
            <a:pPr eaLnBrk="1" hangingPunct="1">
              <a:lnSpc>
                <a:spcPct val="80000"/>
              </a:lnSpc>
              <a:buFontTx/>
              <a:buNone/>
            </a:pPr>
            <a:r>
              <a:rPr lang="zh-CN" altLang="en-US" sz="2800" b="1" smtClean="0">
                <a:solidFill>
                  <a:schemeClr val="bg1"/>
                </a:solidFill>
                <a:latin typeface="黑体" pitchFamily="2" charset="-122"/>
                <a:ea typeface="黑体" pitchFamily="2" charset="-122"/>
              </a:rPr>
              <a:t>环境因素对微生物的影响结果记录</a:t>
            </a:r>
          </a:p>
          <a:p>
            <a:pPr eaLnBrk="1" hangingPunct="1">
              <a:lnSpc>
                <a:spcPct val="80000"/>
              </a:lnSpc>
              <a:buFontTx/>
              <a:buNone/>
            </a:pPr>
            <a:r>
              <a:rPr lang="en-US" altLang="zh-CN" sz="2400" b="1" smtClean="0">
                <a:solidFill>
                  <a:schemeClr val="bg1"/>
                </a:solidFill>
                <a:ea typeface="华文中宋" pitchFamily="2" charset="-122"/>
              </a:rPr>
              <a:t>1</a:t>
            </a:r>
            <a:r>
              <a:rPr lang="zh-CN" altLang="en-US" sz="2400" b="1" smtClean="0">
                <a:solidFill>
                  <a:schemeClr val="bg1"/>
                </a:solidFill>
                <a:ea typeface="华文中宋" pitchFamily="2" charset="-122"/>
              </a:rPr>
              <a:t>、化学因素</a:t>
            </a:r>
          </a:p>
          <a:p>
            <a:pPr eaLnBrk="1" hangingPunct="1">
              <a:lnSpc>
                <a:spcPct val="80000"/>
              </a:lnSpc>
              <a:buFontTx/>
              <a:buNone/>
            </a:pPr>
            <a:r>
              <a:rPr lang="en-US" altLang="zh-CN" sz="2400" b="1" smtClean="0">
                <a:solidFill>
                  <a:schemeClr val="bg1"/>
                </a:solidFill>
                <a:latin typeface="宋体" pitchFamily="2" charset="-122"/>
              </a:rPr>
              <a:t>2</a:t>
            </a:r>
            <a:r>
              <a:rPr lang="zh-CN" altLang="en-US" sz="2400" b="1" smtClean="0">
                <a:solidFill>
                  <a:schemeClr val="bg1"/>
                </a:solidFill>
                <a:latin typeface="宋体" pitchFamily="2" charset="-122"/>
              </a:rPr>
              <a:t>、生物因素</a:t>
            </a:r>
            <a:endParaRPr lang="zh-CN" altLang="en-US" sz="2400" b="1" smtClean="0">
              <a:solidFill>
                <a:schemeClr val="bg1"/>
              </a:solidFill>
              <a:ea typeface="华文中宋" pitchFamily="2" charset="-122"/>
            </a:endParaRPr>
          </a:p>
          <a:p>
            <a:pPr eaLnBrk="1" hangingPunct="1">
              <a:lnSpc>
                <a:spcPct val="80000"/>
              </a:lnSpc>
              <a:buFontTx/>
              <a:buNone/>
            </a:pPr>
            <a:r>
              <a:rPr lang="en-US" altLang="zh-CN" sz="2400" b="1" smtClean="0">
                <a:solidFill>
                  <a:schemeClr val="bg1"/>
                </a:solidFill>
                <a:latin typeface="宋体" pitchFamily="2" charset="-122"/>
              </a:rPr>
              <a:t>3</a:t>
            </a:r>
            <a:r>
              <a:rPr lang="zh-CN" altLang="en-US" sz="2400" b="1" smtClean="0">
                <a:solidFill>
                  <a:schemeClr val="bg1"/>
                </a:solidFill>
                <a:latin typeface="宋体" pitchFamily="2" charset="-122"/>
              </a:rPr>
              <a:t>、物理因素 </a:t>
            </a:r>
            <a:r>
              <a:rPr lang="zh-CN" altLang="en-US" sz="2800" b="1" smtClean="0">
                <a:solidFill>
                  <a:schemeClr val="bg1"/>
                </a:solidFill>
              </a:rPr>
              <a:t>        </a:t>
            </a:r>
          </a:p>
          <a:p>
            <a:pPr eaLnBrk="1" hangingPunct="1">
              <a:lnSpc>
                <a:spcPct val="80000"/>
              </a:lnSpc>
              <a:buFontTx/>
              <a:buNone/>
            </a:pPr>
            <a:r>
              <a:rPr lang="zh-CN" altLang="en-US" sz="2400" b="1" smtClean="0">
                <a:solidFill>
                  <a:srgbClr val="FFFF00"/>
                </a:solidFill>
              </a:rPr>
              <a:t>      </a:t>
            </a:r>
          </a:p>
          <a:p>
            <a:pPr eaLnBrk="1" hangingPunct="1">
              <a:lnSpc>
                <a:spcPct val="80000"/>
              </a:lnSpc>
              <a:buFontTx/>
              <a:buNone/>
            </a:pPr>
            <a:r>
              <a:rPr lang="zh-CN" altLang="en-US" sz="2400" b="1" smtClean="0">
                <a:solidFill>
                  <a:srgbClr val="FF9933"/>
                </a:solidFill>
              </a:rPr>
              <a:t>思考题</a:t>
            </a:r>
          </a:p>
          <a:p>
            <a:pPr eaLnBrk="1" hangingPunct="1">
              <a:lnSpc>
                <a:spcPct val="110000"/>
              </a:lnSpc>
              <a:buFontTx/>
              <a:buNone/>
            </a:pPr>
            <a:r>
              <a:rPr lang="zh-CN" altLang="en-US" sz="2400" b="1" smtClean="0">
                <a:solidFill>
                  <a:schemeClr val="bg1"/>
                </a:solidFill>
              </a:rPr>
              <a:t>      </a:t>
            </a:r>
            <a:r>
              <a:rPr lang="en-US" altLang="zh-CN" sz="2400" b="1" smtClean="0">
                <a:solidFill>
                  <a:schemeClr val="bg1"/>
                </a:solidFill>
              </a:rPr>
              <a:t>1</a:t>
            </a:r>
            <a:r>
              <a:rPr lang="zh-CN" altLang="en-US" sz="2400" b="1" smtClean="0">
                <a:solidFill>
                  <a:schemeClr val="bg1"/>
                </a:solidFill>
              </a:rPr>
              <a:t>、比较不同消毒剂抑（杀）菌效果。</a:t>
            </a:r>
          </a:p>
          <a:p>
            <a:pPr eaLnBrk="1" hangingPunct="1">
              <a:lnSpc>
                <a:spcPct val="110000"/>
              </a:lnSpc>
              <a:buFontTx/>
              <a:buNone/>
            </a:pPr>
            <a:r>
              <a:rPr lang="zh-CN" altLang="en-US" sz="2400" b="1" smtClean="0">
                <a:solidFill>
                  <a:schemeClr val="bg1"/>
                </a:solidFill>
              </a:rPr>
              <a:t>      </a:t>
            </a:r>
            <a:r>
              <a:rPr lang="en-US" altLang="zh-CN" sz="2400" b="1" smtClean="0">
                <a:solidFill>
                  <a:schemeClr val="bg1"/>
                </a:solidFill>
              </a:rPr>
              <a:t>2</a:t>
            </a:r>
            <a:r>
              <a:rPr lang="zh-CN" altLang="en-US" sz="2400" b="1" smtClean="0">
                <a:solidFill>
                  <a:schemeClr val="bg1"/>
                </a:solidFill>
              </a:rPr>
              <a:t>、</a:t>
            </a:r>
            <a:r>
              <a:rPr lang="en-US" altLang="zh-CN" sz="2400" b="1" smtClean="0">
                <a:solidFill>
                  <a:schemeClr val="bg1"/>
                </a:solidFill>
              </a:rPr>
              <a:t>75%</a:t>
            </a:r>
            <a:r>
              <a:rPr lang="zh-CN" altLang="en-US" sz="2400" b="1" smtClean="0">
                <a:solidFill>
                  <a:schemeClr val="bg1"/>
                </a:solidFill>
              </a:rPr>
              <a:t>乙醇应该是很好的消毒剂，为什么在平板上测定时几乎没有抑（杀）菌效果？</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body" idx="1"/>
          </p:nvPr>
        </p:nvSpPr>
        <p:spPr>
          <a:xfrm>
            <a:off x="1403350" y="404813"/>
            <a:ext cx="6696075" cy="719137"/>
          </a:xfrm>
        </p:spPr>
        <p:txBody>
          <a:bodyPr/>
          <a:lstStyle/>
          <a:p>
            <a:pPr algn="ctr" eaLnBrk="1" hangingPunct="1">
              <a:buFontTx/>
              <a:buNone/>
            </a:pPr>
            <a:r>
              <a:rPr lang="zh-CN" altLang="en-US" sz="5400" b="1" smtClean="0">
                <a:solidFill>
                  <a:srgbClr val="00FFFF"/>
                </a:solidFill>
                <a:latin typeface="黑体" pitchFamily="2" charset="-122"/>
                <a:ea typeface="黑体" pitchFamily="2" charset="-122"/>
              </a:rPr>
              <a:t>建议的实验安排流程</a:t>
            </a:r>
          </a:p>
        </p:txBody>
      </p:sp>
      <p:sp>
        <p:nvSpPr>
          <p:cNvPr id="27651" name="Rectangle 3"/>
          <p:cNvSpPr>
            <a:spLocks noChangeArrowheads="1"/>
          </p:cNvSpPr>
          <p:nvPr/>
        </p:nvSpPr>
        <p:spPr bwMode="auto">
          <a:xfrm>
            <a:off x="250825" y="1916113"/>
            <a:ext cx="8496300" cy="3600450"/>
          </a:xfrm>
          <a:prstGeom prst="rect">
            <a:avLst/>
          </a:prstGeom>
          <a:noFill/>
          <a:ln w="6350">
            <a:noFill/>
            <a:miter lim="800000"/>
            <a:headEnd/>
            <a:tailEnd/>
          </a:ln>
        </p:spPr>
        <p:txBody>
          <a:bodyPr anchor="ctr"/>
          <a:lstStyle/>
          <a:p>
            <a:pPr marL="342900" indent="-342900" eaLnBrk="0" hangingPunct="0">
              <a:spcBef>
                <a:spcPct val="20000"/>
              </a:spcBef>
            </a:pPr>
            <a:r>
              <a:rPr kumimoji="1" lang="en-US" altLang="zh-CN" sz="3600" b="1">
                <a:solidFill>
                  <a:srgbClr val="FF9933"/>
                </a:solidFill>
                <a:latin typeface="黑体" pitchFamily="2" charset="-122"/>
                <a:ea typeface="黑体" pitchFamily="2" charset="-122"/>
              </a:rPr>
              <a:t>1.</a:t>
            </a:r>
            <a:r>
              <a:rPr kumimoji="1" lang="zh-CN" altLang="en-US" sz="3600" b="1">
                <a:solidFill>
                  <a:srgbClr val="FF9933"/>
                </a:solidFill>
                <a:latin typeface="黑体" pitchFamily="2" charset="-122"/>
                <a:ea typeface="黑体" pitchFamily="2" charset="-122"/>
              </a:rPr>
              <a:t>倒平板</a:t>
            </a:r>
            <a:r>
              <a:rPr kumimoji="1" lang="zh-CN" altLang="en-US" sz="3600" b="1">
                <a:solidFill>
                  <a:schemeClr val="bg1"/>
                </a:solidFill>
                <a:latin typeface="黑体" pitchFamily="2" charset="-122"/>
                <a:ea typeface="黑体" pitchFamily="2" charset="-122"/>
              </a:rPr>
              <a:t>（凝固后再涂布）：</a:t>
            </a:r>
            <a:r>
              <a:rPr kumimoji="1" lang="en-US" altLang="zh-CN" sz="3600" b="1">
                <a:solidFill>
                  <a:schemeClr val="bg1"/>
                </a:solidFill>
                <a:latin typeface="黑体" pitchFamily="2" charset="-122"/>
                <a:ea typeface="黑体" pitchFamily="2" charset="-122"/>
              </a:rPr>
              <a:t>9</a:t>
            </a:r>
            <a:r>
              <a:rPr kumimoji="1" lang="zh-CN" altLang="en-US" sz="3600" b="1">
                <a:solidFill>
                  <a:schemeClr val="bg1"/>
                </a:solidFill>
                <a:latin typeface="黑体" pitchFamily="2" charset="-122"/>
                <a:ea typeface="黑体" pitchFamily="2" charset="-122"/>
              </a:rPr>
              <a:t>块</a:t>
            </a:r>
            <a:r>
              <a:rPr kumimoji="1" lang="en-US" altLang="zh-CN" sz="3600" b="1">
                <a:solidFill>
                  <a:schemeClr val="bg1"/>
                </a:solidFill>
                <a:latin typeface="黑体" pitchFamily="2" charset="-122"/>
                <a:ea typeface="黑体" pitchFamily="2" charset="-122"/>
              </a:rPr>
              <a:t>/</a:t>
            </a:r>
            <a:r>
              <a:rPr kumimoji="1" lang="zh-CN" altLang="en-US" sz="3600" b="1">
                <a:solidFill>
                  <a:schemeClr val="bg1"/>
                </a:solidFill>
                <a:latin typeface="黑体" pitchFamily="2" charset="-122"/>
                <a:ea typeface="黑体" pitchFamily="2" charset="-122"/>
              </a:rPr>
              <a:t>组</a:t>
            </a:r>
            <a:r>
              <a:rPr kumimoji="1" lang="en-US" altLang="zh-CN" sz="3600" b="1">
                <a:solidFill>
                  <a:srgbClr val="FF9933"/>
                </a:solidFill>
                <a:latin typeface="黑体" pitchFamily="2" charset="-122"/>
                <a:ea typeface="黑体" pitchFamily="2" charset="-122"/>
              </a:rPr>
              <a:t>; </a:t>
            </a:r>
          </a:p>
          <a:p>
            <a:pPr marL="342900" indent="-342900" eaLnBrk="0" hangingPunct="0">
              <a:spcBef>
                <a:spcPct val="20000"/>
              </a:spcBef>
            </a:pPr>
            <a:r>
              <a:rPr kumimoji="1" lang="en-US" altLang="zh-CN" sz="3600" b="1">
                <a:solidFill>
                  <a:srgbClr val="FF9933"/>
                </a:solidFill>
                <a:latin typeface="黑体" pitchFamily="2" charset="-122"/>
                <a:ea typeface="黑体" pitchFamily="2" charset="-122"/>
              </a:rPr>
              <a:t>2.</a:t>
            </a:r>
            <a:r>
              <a:rPr kumimoji="1" lang="zh-CN" altLang="en-US" sz="3600" b="1">
                <a:solidFill>
                  <a:srgbClr val="FF9933"/>
                </a:solidFill>
                <a:latin typeface="黑体" pitchFamily="2" charset="-122"/>
                <a:ea typeface="黑体" pitchFamily="2" charset="-122"/>
              </a:rPr>
              <a:t>观察、采集理化因素影响实验数据</a:t>
            </a:r>
            <a:r>
              <a:rPr kumimoji="1" lang="en-US" altLang="zh-CN" sz="3600" b="1">
                <a:solidFill>
                  <a:srgbClr val="FF9933"/>
                </a:solidFill>
                <a:latin typeface="黑体" pitchFamily="2" charset="-122"/>
                <a:ea typeface="黑体" pitchFamily="2" charset="-122"/>
              </a:rPr>
              <a:t>; </a:t>
            </a:r>
          </a:p>
          <a:p>
            <a:pPr marL="342900" indent="-342900" eaLnBrk="0" hangingPunct="0">
              <a:spcBef>
                <a:spcPct val="20000"/>
              </a:spcBef>
            </a:pPr>
            <a:r>
              <a:rPr kumimoji="1" lang="en-US" altLang="zh-CN" sz="3600" b="1">
                <a:solidFill>
                  <a:srgbClr val="FF9933"/>
                </a:solidFill>
                <a:latin typeface="黑体" pitchFamily="2" charset="-122"/>
                <a:ea typeface="黑体" pitchFamily="2" charset="-122"/>
              </a:rPr>
              <a:t>3.</a:t>
            </a:r>
            <a:r>
              <a:rPr lang="zh-CN" altLang="en-US" sz="3600" b="1">
                <a:solidFill>
                  <a:srgbClr val="FF9933"/>
                </a:solidFill>
                <a:latin typeface="黑体" pitchFamily="2" charset="-122"/>
                <a:ea typeface="黑体" pitchFamily="2" charset="-122"/>
              </a:rPr>
              <a:t>稀释涂布，</a:t>
            </a:r>
            <a:r>
              <a:rPr lang="zh-CN" altLang="en-US" sz="3600" b="1">
                <a:solidFill>
                  <a:schemeClr val="bg1"/>
                </a:solidFill>
                <a:latin typeface="黑体" pitchFamily="2" charset="-122"/>
                <a:ea typeface="黑体" pitchFamily="2" charset="-122"/>
              </a:rPr>
              <a:t>注意各组稀释度</a:t>
            </a:r>
            <a:r>
              <a:rPr kumimoji="1" lang="zh-CN" altLang="en-US" sz="3600" b="1">
                <a:solidFill>
                  <a:srgbClr val="FF9933"/>
                </a:solidFill>
                <a:latin typeface="黑体" pitchFamily="2" charset="-122"/>
                <a:ea typeface="黑体" pitchFamily="2" charset="-122"/>
              </a:rPr>
              <a:t>；</a:t>
            </a:r>
          </a:p>
          <a:p>
            <a:pPr marL="342900" indent="-342900" eaLnBrk="0" hangingPunct="0">
              <a:spcBef>
                <a:spcPct val="20000"/>
              </a:spcBef>
            </a:pPr>
            <a:r>
              <a:rPr kumimoji="1" lang="en-US" altLang="zh-CN" sz="3600" b="1">
                <a:solidFill>
                  <a:srgbClr val="FF9933"/>
                </a:solidFill>
                <a:latin typeface="黑体" pitchFamily="2" charset="-122"/>
                <a:ea typeface="黑体" pitchFamily="2" charset="-122"/>
              </a:rPr>
              <a:t>4.</a:t>
            </a:r>
            <a:r>
              <a:rPr kumimoji="1" lang="zh-CN" altLang="en-US" sz="3600" b="1">
                <a:solidFill>
                  <a:srgbClr val="FF9933"/>
                </a:solidFill>
                <a:latin typeface="黑体" pitchFamily="2" charset="-122"/>
                <a:ea typeface="黑体" pitchFamily="2" charset="-122"/>
              </a:rPr>
              <a:t>细菌多项分类介绍；</a:t>
            </a:r>
          </a:p>
          <a:p>
            <a:pPr marL="342900" indent="-342900" eaLnBrk="0" hangingPunct="0">
              <a:spcBef>
                <a:spcPct val="20000"/>
              </a:spcBef>
            </a:pPr>
            <a:r>
              <a:rPr kumimoji="1" lang="en-US" altLang="zh-CN" sz="3600" b="1">
                <a:solidFill>
                  <a:srgbClr val="FF9933"/>
                </a:solidFill>
                <a:latin typeface="黑体" pitchFamily="2" charset="-122"/>
                <a:ea typeface="黑体" pitchFamily="2" charset="-122"/>
              </a:rPr>
              <a:t>5.</a:t>
            </a:r>
            <a:r>
              <a:rPr kumimoji="1" lang="zh-CN" altLang="en-US" sz="3600" b="1">
                <a:solidFill>
                  <a:srgbClr val="FF9933"/>
                </a:solidFill>
                <a:latin typeface="黑体" pitchFamily="2" charset="-122"/>
                <a:ea typeface="黑体" pitchFamily="2" charset="-122"/>
              </a:rPr>
              <a:t>整理台面</a:t>
            </a:r>
            <a:r>
              <a:rPr kumimoji="1" lang="en-US" altLang="zh-CN" sz="3600" b="1">
                <a:solidFill>
                  <a:srgbClr val="FF9933"/>
                </a:solidFill>
                <a:latin typeface="黑体" pitchFamily="2" charset="-122"/>
                <a:ea typeface="黑体" pitchFamily="2" charset="-122"/>
              </a:rPr>
              <a:t>;</a:t>
            </a:r>
          </a:p>
          <a:p>
            <a:pPr marL="342900" indent="-342900" eaLnBrk="0" hangingPunct="0">
              <a:spcBef>
                <a:spcPct val="20000"/>
              </a:spcBef>
            </a:pPr>
            <a:r>
              <a:rPr kumimoji="1" lang="en-US" altLang="zh-CN" sz="3600" b="1">
                <a:solidFill>
                  <a:srgbClr val="FF9933"/>
                </a:solidFill>
                <a:latin typeface="黑体" pitchFamily="2" charset="-122"/>
                <a:ea typeface="黑体" pitchFamily="2" charset="-122"/>
              </a:rPr>
              <a:t>6.</a:t>
            </a:r>
            <a:r>
              <a:rPr kumimoji="1" lang="zh-CN" altLang="en-US" sz="3600" b="1">
                <a:solidFill>
                  <a:srgbClr val="FF9933"/>
                </a:solidFill>
                <a:latin typeface="黑体" pitchFamily="2" charset="-122"/>
                <a:ea typeface="黑体" pitchFamily="2" charset="-122"/>
              </a:rPr>
              <a:t>开放实验方案展示。</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95288" y="0"/>
            <a:ext cx="8229600" cy="1143000"/>
          </a:xfrm>
        </p:spPr>
        <p:txBody>
          <a:bodyPr/>
          <a:lstStyle/>
          <a:p>
            <a:pPr eaLnBrk="1" hangingPunct="1"/>
            <a:r>
              <a:rPr lang="zh-CN" altLang="en-US" b="1" smtClean="0">
                <a:solidFill>
                  <a:srgbClr val="FFFF66"/>
                </a:solidFill>
              </a:rPr>
              <a:t>细菌多项鉴定实验</a:t>
            </a:r>
          </a:p>
        </p:txBody>
      </p:sp>
      <p:sp>
        <p:nvSpPr>
          <p:cNvPr id="28675" name="Rectangle 3"/>
          <p:cNvSpPr>
            <a:spLocks noChangeArrowheads="1"/>
          </p:cNvSpPr>
          <p:nvPr/>
        </p:nvSpPr>
        <p:spPr bwMode="auto">
          <a:xfrm>
            <a:off x="2051050" y="1125538"/>
            <a:ext cx="4895850" cy="457200"/>
          </a:xfrm>
          <a:prstGeom prst="rect">
            <a:avLst/>
          </a:prstGeom>
          <a:noFill/>
          <a:ln w="9525">
            <a:noFill/>
            <a:miter lim="800000"/>
            <a:headEnd/>
            <a:tailEnd/>
          </a:ln>
        </p:spPr>
        <p:txBody>
          <a:bodyPr>
            <a:spAutoFit/>
          </a:bodyPr>
          <a:lstStyle/>
          <a:p>
            <a:r>
              <a:rPr lang="zh-CN" altLang="en-US" sz="2400" b="1">
                <a:solidFill>
                  <a:schemeClr val="bg1"/>
                </a:solidFill>
              </a:rPr>
              <a:t>多相分类学</a:t>
            </a:r>
            <a:r>
              <a:rPr lang="zh-CN" altLang="en-US" b="1">
                <a:solidFill>
                  <a:schemeClr val="bg1"/>
                </a:solidFill>
              </a:rPr>
              <a:t>     </a:t>
            </a:r>
            <a:r>
              <a:rPr lang="en-US" altLang="zh-CN" b="1">
                <a:solidFill>
                  <a:schemeClr val="bg1"/>
                </a:solidFill>
              </a:rPr>
              <a:t>Polyphasic     taxonomy</a:t>
            </a:r>
          </a:p>
        </p:txBody>
      </p:sp>
      <p:sp>
        <p:nvSpPr>
          <p:cNvPr id="103428" name="Rectangle 4"/>
          <p:cNvSpPr>
            <a:spLocks noChangeArrowheads="1"/>
          </p:cNvSpPr>
          <p:nvPr/>
        </p:nvSpPr>
        <p:spPr bwMode="auto">
          <a:xfrm>
            <a:off x="0" y="1628775"/>
            <a:ext cx="2195513" cy="868363"/>
          </a:xfrm>
          <a:prstGeom prst="rect">
            <a:avLst/>
          </a:prstGeom>
          <a:noFill/>
          <a:ln w="9525">
            <a:noFill/>
            <a:miter lim="800000"/>
            <a:headEnd/>
            <a:tailEnd/>
          </a:ln>
        </p:spPr>
        <p:txBody>
          <a:bodyPr anchor="ctr"/>
          <a:lstStyle/>
          <a:p>
            <a:pPr algn="ctr">
              <a:defRPr/>
            </a:pPr>
            <a:r>
              <a:rPr lang="zh-CN" altLang="en-US" sz="3600" b="1">
                <a:solidFill>
                  <a:srgbClr val="FFFF66"/>
                </a:solidFill>
                <a:effectLst>
                  <a:outerShdw blurRad="38100" dist="38100" dir="2700000" algn="tl">
                    <a:srgbClr val="000000"/>
                  </a:outerShdw>
                </a:effectLst>
              </a:rPr>
              <a:t>实验目的</a:t>
            </a:r>
          </a:p>
        </p:txBody>
      </p:sp>
      <p:sp>
        <p:nvSpPr>
          <p:cNvPr id="28677" name="Rectangle 5"/>
          <p:cNvSpPr>
            <a:spLocks noGrp="1" noChangeArrowheads="1"/>
          </p:cNvSpPr>
          <p:nvPr>
            <p:ph type="body" idx="1"/>
          </p:nvPr>
        </p:nvSpPr>
        <p:spPr>
          <a:xfrm>
            <a:off x="1403350" y="2565400"/>
            <a:ext cx="6994525" cy="2592388"/>
          </a:xfrm>
          <a:noFill/>
        </p:spPr>
        <p:txBody>
          <a:bodyPr/>
          <a:lstStyle/>
          <a:p>
            <a:pPr eaLnBrk="1" hangingPunct="1"/>
            <a:r>
              <a:rPr lang="zh-CN" altLang="en-US" b="1" smtClean="0">
                <a:solidFill>
                  <a:schemeClr val="bg1"/>
                </a:solidFill>
              </a:rPr>
              <a:t>学习微生物分类鉴定的基本原理</a:t>
            </a:r>
          </a:p>
          <a:p>
            <a:pPr eaLnBrk="1" hangingPunct="1"/>
            <a:r>
              <a:rPr lang="zh-CN" altLang="en-US" b="1" smtClean="0">
                <a:solidFill>
                  <a:schemeClr val="bg1"/>
                </a:solidFill>
              </a:rPr>
              <a:t>掌握鉴定的基本操作和流程</a:t>
            </a:r>
          </a:p>
          <a:p>
            <a:pPr eaLnBrk="1" hangingPunct="1"/>
            <a:r>
              <a:rPr lang="zh-CN" altLang="en-US" b="1" smtClean="0">
                <a:solidFill>
                  <a:schemeClr val="bg1"/>
                </a:solidFill>
              </a:rPr>
              <a:t>了解多项分类学的意义</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Group 2"/>
          <p:cNvGraphicFramePr>
            <a:graphicFrameLocks noGrp="1"/>
          </p:cNvGraphicFramePr>
          <p:nvPr>
            <p:extLst>
              <p:ext uri="{D42A27DB-BD31-4B8C-83A1-F6EECF244321}">
                <p14:modId xmlns:p14="http://schemas.microsoft.com/office/powerpoint/2010/main" val="719956292"/>
              </p:ext>
            </p:extLst>
          </p:nvPr>
        </p:nvGraphicFramePr>
        <p:xfrm>
          <a:off x="2051050" y="115888"/>
          <a:ext cx="6116955" cy="6502407"/>
        </p:xfrm>
        <a:graphic>
          <a:graphicData uri="http://schemas.openxmlformats.org/drawingml/2006/table">
            <a:tbl>
              <a:tblPr/>
              <a:tblGrid>
                <a:gridCol w="2435225"/>
                <a:gridCol w="3681730"/>
              </a:tblGrid>
              <a:tr h="4476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9900"/>
                          </a:solidFill>
                          <a:effectLst/>
                          <a:latin typeface="黑体" pitchFamily="2" charset="-122"/>
                          <a:ea typeface="黑体" pitchFamily="2" charset="-122"/>
                          <a:cs typeface="Times New Roman" charset="0"/>
                        </a:rPr>
                        <a:t>表观特征</a:t>
                      </a: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FF9900"/>
                          </a:solidFill>
                          <a:effectLst/>
                          <a:latin typeface="黑体" pitchFamily="2" charset="-122"/>
                          <a:ea typeface="黑体" pitchFamily="2" charset="-122"/>
                          <a:cs typeface="Times New Roman" charset="0"/>
                        </a:rPr>
                        <a:t>遗传学特征</a:t>
                      </a: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808080"/>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FFFF00"/>
                          </a:solidFill>
                          <a:effectLst/>
                          <a:latin typeface="宋体" pitchFamily="2" charset="-122"/>
                          <a:ea typeface="宋体" pitchFamily="2" charset="-122"/>
                          <a:cs typeface="Times New Roman" charset="0"/>
                        </a:rPr>
                        <a:t>表达特征</a:t>
                      </a:r>
                      <a:endParaRPr kumimoji="0" lang="zh-CN" altLang="en-US" sz="1600" b="1" i="0" u="none" strike="noStrike" cap="none" normalizeH="0" baseline="0" dirty="0" smtClean="0">
                        <a:ln>
                          <a:noFill/>
                        </a:ln>
                        <a:solidFill>
                          <a:srgbClr val="FFFF00"/>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FFFF00"/>
                          </a:solidFill>
                          <a:effectLst/>
                          <a:latin typeface="宋体" pitchFamily="2" charset="-122"/>
                          <a:ea typeface="宋体" pitchFamily="2" charset="-122"/>
                          <a:cs typeface="Times New Roman" charset="0"/>
                        </a:rPr>
                        <a:t>基因组信息</a:t>
                      </a:r>
                      <a:endParaRPr kumimoji="0" lang="zh-CN" altLang="en-US" sz="1600" b="1" i="0" u="none" strike="noStrike" cap="none" normalizeH="0" baseline="0" dirty="0" smtClean="0">
                        <a:ln>
                          <a:noFill/>
                        </a:ln>
                        <a:solidFill>
                          <a:srgbClr val="FFFF00"/>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形态</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G+C </a:t>
                      </a:r>
                      <a:r>
                        <a:rPr kumimoji="0" lang="en-US" altLang="zh-CN" sz="1600" b="1" i="0" u="none" strike="noStrike" cap="none" normalizeH="0" baseline="0" dirty="0" err="1" smtClean="0">
                          <a:ln>
                            <a:noFill/>
                          </a:ln>
                          <a:solidFill>
                            <a:schemeClr val="bg1"/>
                          </a:solidFill>
                          <a:effectLst/>
                          <a:latin typeface="宋体" pitchFamily="2" charset="-122"/>
                          <a:ea typeface="宋体" pitchFamily="2" charset="-122"/>
                          <a:cs typeface="Times New Roman" charset="0"/>
                        </a:rPr>
                        <a:t>mol</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a:t>
                      </a: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生理特征</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限制酶切图谱</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(RFLP</a:t>
                      </a: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PFGE)</a:t>
                      </a:r>
                      <a:endParaRPr kumimoji="0" lang="en-US" altLang="zh-CN"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酶学反应</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基因组大小</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60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血清学反应</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DNA-DNA</a:t>
                      </a: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杂交</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FFFF00"/>
                          </a:solidFill>
                          <a:effectLst/>
                          <a:latin typeface="宋体" pitchFamily="2" charset="-122"/>
                          <a:ea typeface="宋体" pitchFamily="2" charset="-122"/>
                          <a:cs typeface="Times New Roman" charset="0"/>
                        </a:rPr>
                        <a:t>化学分类标志</a:t>
                      </a:r>
                      <a:endParaRPr kumimoji="0" lang="zh-CN" altLang="en-US" sz="1600" b="1" i="0" u="none" strike="noStrike" cap="none" normalizeH="0" baseline="0" dirty="0" smtClean="0">
                        <a:ln>
                          <a:noFill/>
                        </a:ln>
                        <a:solidFill>
                          <a:srgbClr val="FFFF00"/>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全基因组序列比较</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细胞脂肪酸</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全基因组基因芯片</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分枝菌酸</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(6</a:t>
                      </a: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个属</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a:t>
                      </a:r>
                      <a:endParaRPr kumimoji="0" lang="en-US" altLang="zh-CN"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极性脂质</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FFFF00"/>
                          </a:solidFill>
                          <a:effectLst/>
                          <a:latin typeface="宋体" pitchFamily="2" charset="-122"/>
                          <a:ea typeface="宋体" pitchFamily="2" charset="-122"/>
                          <a:cs typeface="Times New Roman" charset="0"/>
                        </a:rPr>
                        <a:t>部分</a:t>
                      </a:r>
                      <a:r>
                        <a:rPr kumimoji="0" lang="en-US" altLang="zh-CN" sz="1600" b="1" i="0" u="none" strike="noStrike" cap="none" normalizeH="0" baseline="0" dirty="0" smtClean="0">
                          <a:ln>
                            <a:noFill/>
                          </a:ln>
                          <a:solidFill>
                            <a:srgbClr val="FFFF00"/>
                          </a:solidFill>
                          <a:effectLst/>
                          <a:latin typeface="宋体" pitchFamily="2" charset="-122"/>
                          <a:ea typeface="宋体" pitchFamily="2" charset="-122"/>
                          <a:cs typeface="Times New Roman" charset="0"/>
                        </a:rPr>
                        <a:t>DNA</a:t>
                      </a:r>
                      <a:r>
                        <a:rPr kumimoji="0" lang="zh-CN" altLang="en-US" sz="1600" b="1" i="0" u="none" strike="noStrike" cap="none" normalizeH="0" baseline="0" dirty="0" smtClean="0">
                          <a:ln>
                            <a:noFill/>
                          </a:ln>
                          <a:solidFill>
                            <a:srgbClr val="FFFF00"/>
                          </a:solidFill>
                          <a:effectLst/>
                          <a:latin typeface="宋体" pitchFamily="2" charset="-122"/>
                          <a:ea typeface="宋体" pitchFamily="2" charset="-122"/>
                          <a:cs typeface="Times New Roman" charset="0"/>
                        </a:rPr>
                        <a:t>信息</a:t>
                      </a:r>
                      <a:endParaRPr kumimoji="0" lang="zh-CN" altLang="en-US" sz="1600" b="1" i="0" u="none" strike="noStrike" cap="none" normalizeH="0" baseline="0" dirty="0" smtClean="0">
                        <a:ln>
                          <a:noFill/>
                        </a:ln>
                        <a:solidFill>
                          <a:srgbClr val="FFFF00"/>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醌类</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DNA</a:t>
                      </a: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指纹图技术</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 </a:t>
                      </a:r>
                      <a:r>
                        <a:rPr kumimoji="0" lang="en-US" altLang="zh-CN" sz="1600" b="1" i="0" u="none" strike="noStrike" cap="none" normalizeH="0" baseline="0" dirty="0" err="1" smtClean="0">
                          <a:ln>
                            <a:noFill/>
                          </a:ln>
                          <a:solidFill>
                            <a:schemeClr val="bg1"/>
                          </a:solidFill>
                          <a:effectLst/>
                          <a:latin typeface="宋体" pitchFamily="2" charset="-122"/>
                          <a:ea typeface="宋体" pitchFamily="2" charset="-122"/>
                          <a:cs typeface="Times New Roman" charset="0"/>
                        </a:rPr>
                        <a:t>Ribotyping,RAPD</a:t>
                      </a: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等</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a:t>
                      </a:r>
                      <a:endParaRPr kumimoji="0" lang="en-US" altLang="zh-CN"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多氨</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DNA</a:t>
                      </a: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探针</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胞壁组分</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a:t>
                      </a: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革兰氏阳性</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a:t>
                      </a:r>
                      <a:endParaRPr kumimoji="0" lang="en-US" altLang="zh-CN"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多位点序列测定</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54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胞外脂多糖</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16-23S </a:t>
                      </a:r>
                      <a:r>
                        <a:rPr kumimoji="0" lang="en-US" altLang="zh-CN" sz="1600" b="1" i="0" u="none" strike="noStrike" cap="none" normalizeH="0" baseline="0" dirty="0" err="1" smtClean="0">
                          <a:ln>
                            <a:noFill/>
                          </a:ln>
                          <a:solidFill>
                            <a:schemeClr val="bg1"/>
                          </a:solidFill>
                          <a:effectLst/>
                          <a:latin typeface="宋体" pitchFamily="2" charset="-122"/>
                          <a:ea typeface="宋体" pitchFamily="2" charset="-122"/>
                          <a:cs typeface="Times New Roman" charset="0"/>
                        </a:rPr>
                        <a:t>rRNA</a:t>
                      </a: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基因间区指纹图分析</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60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FFFF00"/>
                          </a:solidFill>
                          <a:effectLst/>
                          <a:latin typeface="宋体" pitchFamily="2" charset="-122"/>
                          <a:ea typeface="宋体" pitchFamily="2" charset="-122"/>
                          <a:cs typeface="Times New Roman" charset="0"/>
                        </a:rPr>
                        <a:t>蛋白质</a:t>
                      </a:r>
                      <a:endParaRPr kumimoji="0" lang="zh-CN" altLang="en-US" sz="1600" b="1" i="0" u="none" strike="noStrike" cap="none" normalizeH="0" baseline="0" dirty="0" smtClean="0">
                        <a:ln>
                          <a:noFill/>
                        </a:ln>
                        <a:solidFill>
                          <a:srgbClr val="FFFF00"/>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16-23S </a:t>
                      </a:r>
                      <a:r>
                        <a:rPr kumimoji="0" lang="en-US" altLang="zh-CN" sz="1600" b="1" i="0" u="none" strike="noStrike" cap="none" normalizeH="0" baseline="0" dirty="0" err="1" smtClean="0">
                          <a:ln>
                            <a:noFill/>
                          </a:ln>
                          <a:solidFill>
                            <a:schemeClr val="bg1"/>
                          </a:solidFill>
                          <a:effectLst/>
                          <a:latin typeface="宋体" pitchFamily="2" charset="-122"/>
                          <a:ea typeface="宋体" pitchFamily="2" charset="-122"/>
                          <a:cs typeface="Times New Roman" charset="0"/>
                        </a:rPr>
                        <a:t>rRNA</a:t>
                      </a: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基因间区测序</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全菌蛋白电泳图谱</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FFFF00"/>
                          </a:solidFill>
                          <a:effectLst/>
                          <a:latin typeface="宋体" pitchFamily="2" charset="-122"/>
                          <a:ea typeface="宋体" pitchFamily="2" charset="-122"/>
                          <a:cs typeface="Times New Roman" charset="0"/>
                        </a:rPr>
                        <a:t>RNA</a:t>
                      </a:r>
                      <a:r>
                        <a:rPr kumimoji="0" lang="zh-CN" altLang="en-US" sz="1600" b="1" i="0" u="none" strike="noStrike" cap="none" normalizeH="0" baseline="0" dirty="0" smtClean="0">
                          <a:ln>
                            <a:noFill/>
                          </a:ln>
                          <a:solidFill>
                            <a:srgbClr val="FFFF00"/>
                          </a:solidFill>
                          <a:effectLst/>
                          <a:latin typeface="宋体" pitchFamily="2" charset="-122"/>
                          <a:ea typeface="宋体" pitchFamily="2" charset="-122"/>
                          <a:cs typeface="Times New Roman" charset="0"/>
                        </a:rPr>
                        <a:t>信息</a:t>
                      </a:r>
                      <a:endParaRPr kumimoji="0" lang="zh-CN" altLang="en-US" sz="1600" b="1" i="0" u="none" strike="noStrike" cap="none" normalizeH="0" baseline="0" dirty="0" smtClean="0">
                        <a:ln>
                          <a:noFill/>
                        </a:ln>
                        <a:solidFill>
                          <a:srgbClr val="FFFF00"/>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细菌质量指纹图</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核酸测序</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(16S </a:t>
                      </a:r>
                      <a:r>
                        <a:rPr kumimoji="0" lang="en-US" altLang="zh-CN" sz="1600" b="1" i="0" u="none" strike="noStrike" cap="none" normalizeH="0" baseline="0" dirty="0" err="1" smtClean="0">
                          <a:ln>
                            <a:noFill/>
                          </a:ln>
                          <a:solidFill>
                            <a:schemeClr val="bg1"/>
                          </a:solidFill>
                          <a:effectLst/>
                          <a:latin typeface="宋体" pitchFamily="2" charset="-122"/>
                          <a:ea typeface="宋体" pitchFamily="2" charset="-122"/>
                          <a:cs typeface="Times New Roman" charset="0"/>
                        </a:rPr>
                        <a:t>rRNA</a:t>
                      </a: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18S </a:t>
                      </a:r>
                      <a:r>
                        <a:rPr kumimoji="0" lang="en-US" altLang="zh-CN" sz="1600" b="1" i="0" u="none" strike="noStrike" cap="none" normalizeH="0" baseline="0" dirty="0" err="1" smtClean="0">
                          <a:ln>
                            <a:noFill/>
                          </a:ln>
                          <a:solidFill>
                            <a:schemeClr val="bg1"/>
                          </a:solidFill>
                          <a:effectLst/>
                          <a:latin typeface="宋体" pitchFamily="2" charset="-122"/>
                          <a:ea typeface="宋体" pitchFamily="2" charset="-122"/>
                          <a:cs typeface="Times New Roman" charset="0"/>
                        </a:rPr>
                        <a:t>rRNA</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a:t>
                      </a:r>
                      <a:endParaRPr kumimoji="0" lang="en-US" altLang="zh-CN"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347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酶图谱</a:t>
                      </a: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(MEE)</a:t>
                      </a:r>
                      <a:endParaRPr kumimoji="0" lang="en-US" altLang="zh-CN"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254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LMW RNA</a:t>
                      </a:r>
                      <a:r>
                        <a:rPr kumimoji="0" lang="zh-CN" altLang="en-US" sz="1600" b="1" i="0" u="none" strike="noStrike" cap="none" normalizeH="0" baseline="0" dirty="0" smtClean="0">
                          <a:ln>
                            <a:noFill/>
                          </a:ln>
                          <a:solidFill>
                            <a:schemeClr val="bg1"/>
                          </a:solidFill>
                          <a:effectLst/>
                          <a:latin typeface="宋体" pitchFamily="2" charset="-122"/>
                          <a:ea typeface="宋体" pitchFamily="2" charset="-122"/>
                          <a:cs typeface="Times New Roman" charset="0"/>
                        </a:rPr>
                        <a:t>图谱</a:t>
                      </a:r>
                      <a:endParaRPr kumimoji="0" lang="zh-CN" altLang="en-US" sz="1600" b="1" i="0" u="none" strike="noStrike" cap="none" normalizeH="0" baseline="0" dirty="0" smtClean="0">
                        <a:ln>
                          <a:noFill/>
                        </a:ln>
                        <a:solidFill>
                          <a:schemeClr val="bg1"/>
                        </a:solidFill>
                        <a:effectLst/>
                        <a:latin typeface="宋体" pitchFamily="2" charset="-122"/>
                        <a:ea typeface="宋体" pitchFamily="2" charset="-122"/>
                      </a:endParaRPr>
                    </a:p>
                  </a:txBody>
                  <a:tcPr horzOverflow="overflow">
                    <a:lnL w="12700" cap="flat" cmpd="sng" algn="ctr">
                      <a:solidFill>
                        <a:schemeClr val="bg1"/>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25400" cap="flat" cmpd="sng" algn="ctr">
                      <a:solidFill>
                        <a:srgbClr val="808080"/>
                      </a:solidFill>
                      <a:prstDash val="solid"/>
                      <a:round/>
                      <a:headEnd type="none" w="med" len="med"/>
                      <a:tailEnd type="none" w="med" len="med"/>
                    </a:lnB>
                    <a:lnTlToBr>
                      <a:noFill/>
                    </a:lnTlToBr>
                    <a:lnBlToTr>
                      <a:noFill/>
                    </a:lnBlToTr>
                    <a:noFill/>
                  </a:tcPr>
                </a:tc>
              </a:tr>
            </a:tbl>
          </a:graphicData>
        </a:graphic>
      </p:graphicFrame>
      <p:sp>
        <p:nvSpPr>
          <p:cNvPr id="29757" name="Rectangle 61"/>
          <p:cNvSpPr>
            <a:spLocks noChangeArrowheads="1"/>
          </p:cNvSpPr>
          <p:nvPr/>
        </p:nvSpPr>
        <p:spPr bwMode="auto">
          <a:xfrm>
            <a:off x="0" y="5978525"/>
            <a:ext cx="9144000" cy="0"/>
          </a:xfrm>
          <a:prstGeom prst="rect">
            <a:avLst/>
          </a:prstGeom>
          <a:noFill/>
          <a:ln w="25400">
            <a:noFill/>
            <a:miter lim="800000"/>
            <a:headEnd/>
            <a:tailEnd/>
          </a:ln>
        </p:spPr>
        <p:txBody>
          <a:bodyPr wrap="none" anchor="ctr">
            <a:spAutoFit/>
          </a:bodyPr>
          <a:lstStyle/>
          <a:p>
            <a:endParaRPr lang="zh-CN" altLang="zh-CN"/>
          </a:p>
        </p:txBody>
      </p:sp>
      <p:sp>
        <p:nvSpPr>
          <p:cNvPr id="29758" name="Rectangle 62"/>
          <p:cNvSpPr>
            <a:spLocks noChangeArrowheads="1"/>
          </p:cNvSpPr>
          <p:nvPr/>
        </p:nvSpPr>
        <p:spPr bwMode="auto">
          <a:xfrm>
            <a:off x="323850" y="115888"/>
            <a:ext cx="719138" cy="3394075"/>
          </a:xfrm>
          <a:prstGeom prst="rect">
            <a:avLst/>
          </a:prstGeom>
          <a:solidFill>
            <a:srgbClr val="800080"/>
          </a:solidFill>
          <a:ln w="15875">
            <a:solidFill>
              <a:srgbClr val="CCFFFF"/>
            </a:solidFill>
            <a:miter lim="800000"/>
            <a:headEnd/>
            <a:tailEnd/>
          </a:ln>
        </p:spPr>
        <p:txBody>
          <a:bodyPr>
            <a:spAutoFit/>
          </a:bodyPr>
          <a:lstStyle/>
          <a:p>
            <a:endParaRPr lang="en-US" altLang="zh-CN" sz="2400">
              <a:solidFill>
                <a:schemeClr val="bg1"/>
              </a:solidFill>
              <a:ea typeface="黑体" pitchFamily="2" charset="-122"/>
            </a:endParaRPr>
          </a:p>
          <a:p>
            <a:r>
              <a:rPr lang="en-US" altLang="zh-CN" sz="2400">
                <a:solidFill>
                  <a:schemeClr val="bg1"/>
                </a:solidFill>
                <a:ea typeface="黑体" pitchFamily="2" charset="-122"/>
              </a:rPr>
              <a:t> </a:t>
            </a:r>
            <a:r>
              <a:rPr lang="zh-CN" altLang="en-US" sz="2400">
                <a:solidFill>
                  <a:schemeClr val="bg1"/>
                </a:solidFill>
                <a:ea typeface="黑体" pitchFamily="2" charset="-122"/>
              </a:rPr>
              <a:t>多</a:t>
            </a:r>
          </a:p>
          <a:p>
            <a:r>
              <a:rPr lang="zh-CN" altLang="en-US" sz="2400">
                <a:solidFill>
                  <a:schemeClr val="bg1"/>
                </a:solidFill>
                <a:ea typeface="黑体" pitchFamily="2" charset="-122"/>
              </a:rPr>
              <a:t> 相</a:t>
            </a:r>
          </a:p>
          <a:p>
            <a:r>
              <a:rPr lang="zh-CN" altLang="en-US" sz="2400">
                <a:solidFill>
                  <a:schemeClr val="bg1"/>
                </a:solidFill>
                <a:ea typeface="黑体" pitchFamily="2" charset="-122"/>
              </a:rPr>
              <a:t> 分</a:t>
            </a:r>
          </a:p>
          <a:p>
            <a:r>
              <a:rPr lang="zh-CN" altLang="en-US" sz="2400">
                <a:solidFill>
                  <a:schemeClr val="bg1"/>
                </a:solidFill>
                <a:ea typeface="黑体" pitchFamily="2" charset="-122"/>
              </a:rPr>
              <a:t> 类</a:t>
            </a:r>
          </a:p>
          <a:p>
            <a:r>
              <a:rPr lang="zh-CN" altLang="en-US" sz="2400">
                <a:solidFill>
                  <a:schemeClr val="bg1"/>
                </a:solidFill>
                <a:ea typeface="黑体" pitchFamily="2" charset="-122"/>
              </a:rPr>
              <a:t> 学</a:t>
            </a:r>
          </a:p>
          <a:p>
            <a:r>
              <a:rPr lang="zh-CN" altLang="en-US" sz="2400">
                <a:solidFill>
                  <a:schemeClr val="bg1"/>
                </a:solidFill>
                <a:ea typeface="黑体" pitchFamily="2" charset="-122"/>
              </a:rPr>
              <a:t> 技</a:t>
            </a:r>
          </a:p>
          <a:p>
            <a:r>
              <a:rPr lang="zh-CN" altLang="en-US" sz="2400">
                <a:solidFill>
                  <a:schemeClr val="bg1"/>
                </a:solidFill>
                <a:ea typeface="黑体" pitchFamily="2" charset="-122"/>
              </a:rPr>
              <a:t> 术</a:t>
            </a:r>
          </a:p>
          <a:p>
            <a:endParaRPr lang="en-US" altLang="zh-CN" sz="2400">
              <a:solidFill>
                <a:schemeClr val="bg1"/>
              </a:solidFill>
              <a:ea typeface="黑体"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2" cstate="print"/>
          <a:srcRect/>
          <a:stretch>
            <a:fillRect/>
          </a:stretch>
        </p:blipFill>
        <p:spPr bwMode="auto">
          <a:xfrm>
            <a:off x="190500" y="144463"/>
            <a:ext cx="6542088" cy="6597650"/>
          </a:xfrm>
          <a:prstGeom prst="rect">
            <a:avLst/>
          </a:prstGeom>
          <a:noFill/>
          <a:ln w="95250">
            <a:solidFill>
              <a:srgbClr val="800080"/>
            </a:solidFill>
            <a:miter lim="800000"/>
            <a:headEnd/>
            <a:tailEnd/>
          </a:ln>
        </p:spPr>
      </p:pic>
      <p:sp>
        <p:nvSpPr>
          <p:cNvPr id="105475" name="Rectangle 3"/>
          <p:cNvSpPr>
            <a:spLocks noChangeArrowheads="1"/>
          </p:cNvSpPr>
          <p:nvPr/>
        </p:nvSpPr>
        <p:spPr bwMode="auto">
          <a:xfrm flipH="1">
            <a:off x="7019925" y="144463"/>
            <a:ext cx="2016125" cy="2492375"/>
          </a:xfrm>
          <a:prstGeom prst="rect">
            <a:avLst/>
          </a:prstGeom>
          <a:solidFill>
            <a:srgbClr val="CCFFFF"/>
          </a:solidFill>
          <a:ln w="31750">
            <a:solidFill>
              <a:srgbClr val="FF00FF"/>
            </a:solidFill>
            <a:miter lim="800000"/>
            <a:headEnd/>
            <a:tailEnd/>
          </a:ln>
        </p:spPr>
        <p:txBody>
          <a:bodyPr wrap="none" anchor="ctr"/>
          <a:lstStyle/>
          <a:p>
            <a:pPr algn="ctr"/>
            <a:r>
              <a:rPr lang="en-US" altLang="zh-CN" sz="2000" b="1">
                <a:solidFill>
                  <a:srgbClr val="0000CC"/>
                </a:solidFill>
              </a:rPr>
              <a:t>Vandamme, P</a:t>
            </a:r>
          </a:p>
          <a:p>
            <a:pPr algn="ctr"/>
            <a:r>
              <a:rPr lang="en-US" altLang="zh-CN" sz="2000" b="1">
                <a:solidFill>
                  <a:srgbClr val="0000CC"/>
                </a:solidFill>
              </a:rPr>
              <a:t>et al.               </a:t>
            </a:r>
          </a:p>
          <a:p>
            <a:pPr algn="ctr"/>
            <a:endParaRPr lang="en-US" altLang="zh-CN" sz="2000" b="1">
              <a:solidFill>
                <a:srgbClr val="0000CC"/>
              </a:solidFill>
            </a:endParaRPr>
          </a:p>
          <a:p>
            <a:pPr algn="ctr"/>
            <a:r>
              <a:rPr lang="en-US" altLang="zh-CN" sz="2000" b="1">
                <a:solidFill>
                  <a:srgbClr val="0000CC"/>
                </a:solidFill>
              </a:rPr>
              <a:t>Microbiol.     </a:t>
            </a:r>
          </a:p>
          <a:p>
            <a:pPr algn="ctr"/>
            <a:r>
              <a:rPr lang="en-US" altLang="zh-CN" sz="2000" b="1">
                <a:solidFill>
                  <a:srgbClr val="0000CC"/>
                </a:solidFill>
              </a:rPr>
              <a:t> Reviews,       </a:t>
            </a:r>
          </a:p>
          <a:p>
            <a:pPr algn="ctr"/>
            <a:r>
              <a:rPr lang="en-US" altLang="zh-CN" sz="2000" b="1">
                <a:solidFill>
                  <a:srgbClr val="0000CC"/>
                </a:solidFill>
              </a:rPr>
              <a:t>  1996, 60 (2):    </a:t>
            </a:r>
          </a:p>
          <a:p>
            <a:pPr algn="ctr"/>
            <a:r>
              <a:rPr lang="en-US" altLang="zh-CN" sz="2000" b="1">
                <a:solidFill>
                  <a:srgbClr val="0000CC"/>
                </a:solidFill>
              </a:rPr>
              <a:t>407-428</a:t>
            </a:r>
            <a:r>
              <a:rPr lang="en-US" altLang="zh-CN" sz="2000" b="1">
                <a:solidFill>
                  <a:srgbClr val="000099"/>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105474"/>
                                        </p:tgtEl>
                                        <p:attrNameLst>
                                          <p:attrName>style.visibility</p:attrName>
                                        </p:attrNameLst>
                                      </p:cBhvr>
                                      <p:to>
                                        <p:strVal val="visible"/>
                                      </p:to>
                                    </p:set>
                                    <p:animEffect transition="in" filter="fade">
                                      <p:cBhvr>
                                        <p:cTn id="7" dur="800" decel="100000"/>
                                        <p:tgtEl>
                                          <p:spTgt spid="105474"/>
                                        </p:tgtEl>
                                      </p:cBhvr>
                                    </p:animEffect>
                                    <p:anim calcmode="lin" valueType="num">
                                      <p:cBhvr>
                                        <p:cTn id="8" dur="800" decel="100000" fill="hold"/>
                                        <p:tgtEl>
                                          <p:spTgt spid="105474"/>
                                        </p:tgtEl>
                                        <p:attrNameLst>
                                          <p:attrName>style.rotation</p:attrName>
                                        </p:attrNameLst>
                                      </p:cBhvr>
                                      <p:tavLst>
                                        <p:tav tm="0">
                                          <p:val>
                                            <p:fltVal val="-90"/>
                                          </p:val>
                                        </p:tav>
                                        <p:tav tm="100000">
                                          <p:val>
                                            <p:fltVal val="0"/>
                                          </p:val>
                                        </p:tav>
                                      </p:tavLst>
                                    </p:anim>
                                    <p:anim calcmode="lin" valueType="num">
                                      <p:cBhvr>
                                        <p:cTn id="9" dur="800" decel="100000" fill="hold"/>
                                        <p:tgtEl>
                                          <p:spTgt spid="105474"/>
                                        </p:tgtEl>
                                        <p:attrNameLst>
                                          <p:attrName>ppt_x</p:attrName>
                                        </p:attrNameLst>
                                      </p:cBhvr>
                                      <p:tavLst>
                                        <p:tav tm="0">
                                          <p:val>
                                            <p:strVal val="#ppt_x+0.4"/>
                                          </p:val>
                                        </p:tav>
                                        <p:tav tm="100000">
                                          <p:val>
                                            <p:strVal val="#ppt_x-0.05"/>
                                          </p:val>
                                        </p:tav>
                                      </p:tavLst>
                                    </p:anim>
                                    <p:anim calcmode="lin" valueType="num">
                                      <p:cBhvr>
                                        <p:cTn id="10" dur="800" decel="100000" fill="hold"/>
                                        <p:tgtEl>
                                          <p:spTgt spid="10547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0547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05474"/>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2" fill="hold" grpId="0" nodeType="clickEffect">
                                  <p:stCondLst>
                                    <p:cond delay="0"/>
                                  </p:stCondLst>
                                  <p:childTnLst>
                                    <p:set>
                                      <p:cBhvr>
                                        <p:cTn id="16" dur="1" fill="hold">
                                          <p:stCondLst>
                                            <p:cond delay="0"/>
                                          </p:stCondLst>
                                        </p:cTn>
                                        <p:tgtEl>
                                          <p:spTgt spid="105475"/>
                                        </p:tgtEl>
                                        <p:attrNameLst>
                                          <p:attrName>style.visibility</p:attrName>
                                        </p:attrNameLst>
                                      </p:cBhvr>
                                      <p:to>
                                        <p:strVal val="visible"/>
                                      </p:to>
                                    </p:set>
                                    <p:anim calcmode="lin" valueType="num">
                                      <p:cBhvr additive="base">
                                        <p:cTn id="17" dur="500" fill="hold"/>
                                        <p:tgtEl>
                                          <p:spTgt spid="105475"/>
                                        </p:tgtEl>
                                        <p:attrNameLst>
                                          <p:attrName>ppt_x</p:attrName>
                                        </p:attrNameLst>
                                      </p:cBhvr>
                                      <p:tavLst>
                                        <p:tav tm="0">
                                          <p:val>
                                            <p:strVal val="0-#ppt_w/2"/>
                                          </p:val>
                                        </p:tav>
                                        <p:tav tm="100000">
                                          <p:val>
                                            <p:strVal val="#ppt_x"/>
                                          </p:val>
                                        </p:tav>
                                      </p:tavLst>
                                    </p:anim>
                                    <p:anim calcmode="lin" valueType="num">
                                      <p:cBhvr additive="base">
                                        <p:cTn id="18" dur="500" fill="hold"/>
                                        <p:tgtEl>
                                          <p:spTgt spid="1054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498" name="Object 2"/>
          <p:cNvGraphicFramePr>
            <a:graphicFrameLocks noGrp="1" noChangeAspect="1"/>
          </p:cNvGraphicFramePr>
          <p:nvPr>
            <p:ph sz="quarter" idx="1"/>
          </p:nvPr>
        </p:nvGraphicFramePr>
        <p:xfrm>
          <a:off x="395288" y="0"/>
          <a:ext cx="2165350" cy="2185988"/>
        </p:xfrm>
        <a:graphic>
          <a:graphicData uri="http://schemas.openxmlformats.org/presentationml/2006/ole">
            <mc:AlternateContent xmlns:mc="http://schemas.openxmlformats.org/markup-compatibility/2006">
              <mc:Choice xmlns:v="urn:schemas-microsoft-com:vml" Requires="v">
                <p:oleObj spid="_x0000_s1159" name="Image" r:id="rId3" imgW="2730159" imgH="2755556" progId="Photoshop.Image.6">
                  <p:embed/>
                </p:oleObj>
              </mc:Choice>
              <mc:Fallback>
                <p:oleObj name="Image" r:id="rId3" imgW="2730159" imgH="2755556" progId="Photoshop.Image.6">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0"/>
                        <a:ext cx="2165350" cy="2185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499" name="Object 3"/>
          <p:cNvGraphicFramePr>
            <a:graphicFrameLocks noGrp="1" noChangeAspect="1"/>
          </p:cNvGraphicFramePr>
          <p:nvPr>
            <p:ph sz="quarter" idx="2"/>
          </p:nvPr>
        </p:nvGraphicFramePr>
        <p:xfrm>
          <a:off x="3132138" y="0"/>
          <a:ext cx="2174875" cy="2185988"/>
        </p:xfrm>
        <a:graphic>
          <a:graphicData uri="http://schemas.openxmlformats.org/presentationml/2006/ole">
            <mc:AlternateContent xmlns:mc="http://schemas.openxmlformats.org/markup-compatibility/2006">
              <mc:Choice xmlns:v="urn:schemas-microsoft-com:vml" Requires="v">
                <p:oleObj spid="_x0000_s1160" name="Image" r:id="rId5" imgW="2463492" imgH="2476190" progId="Photoshop.Image.6">
                  <p:embed/>
                </p:oleObj>
              </mc:Choice>
              <mc:Fallback>
                <p:oleObj name="Image" r:id="rId5" imgW="2463492" imgH="2476190" progId="Photoshop.Image.6">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0"/>
                        <a:ext cx="2174875" cy="218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0" name="Object 4"/>
          <p:cNvGraphicFramePr>
            <a:graphicFrameLocks noGrp="1" noChangeAspect="1"/>
          </p:cNvGraphicFramePr>
          <p:nvPr>
            <p:ph sz="quarter" idx="3"/>
          </p:nvPr>
        </p:nvGraphicFramePr>
        <p:xfrm>
          <a:off x="6156325" y="0"/>
          <a:ext cx="506413" cy="2187575"/>
        </p:xfrm>
        <a:graphic>
          <a:graphicData uri="http://schemas.openxmlformats.org/presentationml/2006/ole">
            <mc:AlternateContent xmlns:mc="http://schemas.openxmlformats.org/markup-compatibility/2006">
              <mc:Choice xmlns:v="urn:schemas-microsoft-com:vml" Requires="v">
                <p:oleObj spid="_x0000_s1161" name="Image" r:id="rId7" imgW="800000" imgH="3453968" progId="Photoshop.Image.6">
                  <p:embed/>
                </p:oleObj>
              </mc:Choice>
              <mc:Fallback>
                <p:oleObj name="Image" r:id="rId7" imgW="800000" imgH="3453968" progId="Photoshop.Image.6">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325" y="0"/>
                        <a:ext cx="506413"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1" name="Object 5"/>
          <p:cNvGraphicFramePr>
            <a:graphicFrameLocks noGrp="1" noChangeAspect="1"/>
          </p:cNvGraphicFramePr>
          <p:nvPr>
            <p:ph sz="quarter" idx="4"/>
          </p:nvPr>
        </p:nvGraphicFramePr>
        <p:xfrm>
          <a:off x="395288" y="2565400"/>
          <a:ext cx="2219325" cy="2187575"/>
        </p:xfrm>
        <a:graphic>
          <a:graphicData uri="http://schemas.openxmlformats.org/presentationml/2006/ole">
            <mc:AlternateContent xmlns:mc="http://schemas.openxmlformats.org/markup-compatibility/2006">
              <mc:Choice xmlns:v="urn:schemas-microsoft-com:vml" Requires="v">
                <p:oleObj spid="_x0000_s1162" name="Image" r:id="rId9" imgW="2679365" imgH="2641270" progId="Photoshop.Image.6">
                  <p:embed/>
                </p:oleObj>
              </mc:Choice>
              <mc:Fallback>
                <p:oleObj name="Image" r:id="rId9" imgW="2679365" imgH="2641270" progId="Photoshop.Image.6">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2565400"/>
                        <a:ext cx="2219325"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2" name="Object 6"/>
          <p:cNvGraphicFramePr>
            <a:graphicFrameLocks noChangeAspect="1"/>
          </p:cNvGraphicFramePr>
          <p:nvPr/>
        </p:nvGraphicFramePr>
        <p:xfrm>
          <a:off x="2700338" y="2565400"/>
          <a:ext cx="2303462" cy="2189163"/>
        </p:xfrm>
        <a:graphic>
          <a:graphicData uri="http://schemas.openxmlformats.org/presentationml/2006/ole">
            <mc:AlternateContent xmlns:mc="http://schemas.openxmlformats.org/markup-compatibility/2006">
              <mc:Choice xmlns:v="urn:schemas-microsoft-com:vml" Requires="v">
                <p:oleObj spid="_x0000_s1163" name="Image" r:id="rId11" imgW="3847619" imgH="3657143" progId="Photoshop.Image.6">
                  <p:embed/>
                </p:oleObj>
              </mc:Choice>
              <mc:Fallback>
                <p:oleObj name="Image" r:id="rId11" imgW="3847619" imgH="3657143" progId="Photoshop.Image.6">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0338" y="2565400"/>
                        <a:ext cx="2303462" cy="218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3" name="Object 7"/>
          <p:cNvGraphicFramePr>
            <a:graphicFrameLocks noChangeAspect="1"/>
          </p:cNvGraphicFramePr>
          <p:nvPr/>
        </p:nvGraphicFramePr>
        <p:xfrm>
          <a:off x="5148263" y="2565400"/>
          <a:ext cx="1041400" cy="2286000"/>
        </p:xfrm>
        <a:graphic>
          <a:graphicData uri="http://schemas.openxmlformats.org/presentationml/2006/ole">
            <mc:AlternateContent xmlns:mc="http://schemas.openxmlformats.org/markup-compatibility/2006">
              <mc:Choice xmlns:v="urn:schemas-microsoft-com:vml" Requires="v">
                <p:oleObj spid="_x0000_s1164" name="Image" r:id="rId13" imgW="1041270" imgH="2285714" progId="Photoshop.Image.6">
                  <p:embed/>
                </p:oleObj>
              </mc:Choice>
              <mc:Fallback>
                <p:oleObj name="Image" r:id="rId13" imgW="1041270" imgH="2285714" progId="Photoshop.Image.6">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48263" y="2565400"/>
                        <a:ext cx="1041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6504" name="Object 8"/>
          <p:cNvGraphicFramePr>
            <a:graphicFrameLocks noChangeAspect="1"/>
          </p:cNvGraphicFramePr>
          <p:nvPr/>
        </p:nvGraphicFramePr>
        <p:xfrm>
          <a:off x="6443663" y="2565400"/>
          <a:ext cx="2057400" cy="2070100"/>
        </p:xfrm>
        <a:graphic>
          <a:graphicData uri="http://schemas.openxmlformats.org/presentationml/2006/ole">
            <mc:AlternateContent xmlns:mc="http://schemas.openxmlformats.org/markup-compatibility/2006">
              <mc:Choice xmlns:v="urn:schemas-microsoft-com:vml" Requires="v">
                <p:oleObj spid="_x0000_s1165" name="Image" r:id="rId15" imgW="2057143" imgH="2069841" progId="Photoshop.Image.6">
                  <p:embed/>
                </p:oleObj>
              </mc:Choice>
              <mc:Fallback>
                <p:oleObj name="Image" r:id="rId15" imgW="2057143" imgH="2069841" progId="Photoshop.Image.6">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43663" y="2565400"/>
                        <a:ext cx="2057400"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3" name="Picture 9"/>
          <p:cNvPicPr>
            <a:picLocks noChangeAspect="1" noChangeArrowheads="1"/>
          </p:cNvPicPr>
          <p:nvPr/>
        </p:nvPicPr>
        <p:blipFill>
          <a:blip r:embed="rId17" cstate="print"/>
          <a:srcRect/>
          <a:stretch>
            <a:fillRect/>
          </a:stretch>
        </p:blipFill>
        <p:spPr bwMode="auto">
          <a:xfrm>
            <a:off x="611188" y="5157788"/>
            <a:ext cx="5435600" cy="13049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6498"/>
                                        </p:tgtEl>
                                        <p:attrNameLst>
                                          <p:attrName>style.visibility</p:attrName>
                                        </p:attrNameLst>
                                      </p:cBhvr>
                                      <p:to>
                                        <p:strVal val="visible"/>
                                      </p:to>
                                    </p:set>
                                    <p:animEffect transition="in" filter="blinds(horizontal)">
                                      <p:cBhvr>
                                        <p:cTn id="7" dur="500"/>
                                        <p:tgtEl>
                                          <p:spTgt spid="10649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6499"/>
                                        </p:tgtEl>
                                        <p:attrNameLst>
                                          <p:attrName>style.visibility</p:attrName>
                                        </p:attrNameLst>
                                      </p:cBhvr>
                                      <p:to>
                                        <p:strVal val="visible"/>
                                      </p:to>
                                    </p:set>
                                    <p:animEffect transition="in" filter="blinds(horizontal)">
                                      <p:cBhvr>
                                        <p:cTn id="12" dur="500"/>
                                        <p:tgtEl>
                                          <p:spTgt spid="10649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6500"/>
                                        </p:tgtEl>
                                        <p:attrNameLst>
                                          <p:attrName>style.visibility</p:attrName>
                                        </p:attrNameLst>
                                      </p:cBhvr>
                                      <p:to>
                                        <p:strVal val="visible"/>
                                      </p:to>
                                    </p:set>
                                    <p:animEffect transition="in" filter="checkerboard(across)">
                                      <p:cBhvr>
                                        <p:cTn id="17" dur="500"/>
                                        <p:tgtEl>
                                          <p:spTgt spid="10650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6501"/>
                                        </p:tgtEl>
                                        <p:attrNameLst>
                                          <p:attrName>style.visibility</p:attrName>
                                        </p:attrNameLst>
                                      </p:cBhvr>
                                      <p:to>
                                        <p:strVal val="visible"/>
                                      </p:to>
                                    </p:set>
                                    <p:anim calcmode="lin" valueType="num">
                                      <p:cBhvr additive="base">
                                        <p:cTn id="22" dur="500" fill="hold"/>
                                        <p:tgtEl>
                                          <p:spTgt spid="106501"/>
                                        </p:tgtEl>
                                        <p:attrNameLst>
                                          <p:attrName>ppt_x</p:attrName>
                                        </p:attrNameLst>
                                      </p:cBhvr>
                                      <p:tavLst>
                                        <p:tav tm="0">
                                          <p:val>
                                            <p:strVal val="#ppt_x"/>
                                          </p:val>
                                        </p:tav>
                                        <p:tav tm="100000">
                                          <p:val>
                                            <p:strVal val="#ppt_x"/>
                                          </p:val>
                                        </p:tav>
                                      </p:tavLst>
                                    </p:anim>
                                    <p:anim calcmode="lin" valueType="num">
                                      <p:cBhvr additive="base">
                                        <p:cTn id="23" dur="500" fill="hold"/>
                                        <p:tgtEl>
                                          <p:spTgt spid="10650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6502"/>
                                        </p:tgtEl>
                                        <p:attrNameLst>
                                          <p:attrName>style.visibility</p:attrName>
                                        </p:attrNameLst>
                                      </p:cBhvr>
                                      <p:to>
                                        <p:strVal val="visible"/>
                                      </p:to>
                                    </p:set>
                                    <p:anim calcmode="lin" valueType="num">
                                      <p:cBhvr additive="base">
                                        <p:cTn id="28" dur="500" fill="hold"/>
                                        <p:tgtEl>
                                          <p:spTgt spid="106502"/>
                                        </p:tgtEl>
                                        <p:attrNameLst>
                                          <p:attrName>ppt_x</p:attrName>
                                        </p:attrNameLst>
                                      </p:cBhvr>
                                      <p:tavLst>
                                        <p:tav tm="0">
                                          <p:val>
                                            <p:strVal val="#ppt_x"/>
                                          </p:val>
                                        </p:tav>
                                        <p:tav tm="100000">
                                          <p:val>
                                            <p:strVal val="#ppt_x"/>
                                          </p:val>
                                        </p:tav>
                                      </p:tavLst>
                                    </p:anim>
                                    <p:anim calcmode="lin" valueType="num">
                                      <p:cBhvr additive="base">
                                        <p:cTn id="29" dur="500" fill="hold"/>
                                        <p:tgtEl>
                                          <p:spTgt spid="10650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 presetClass="entr" presetSubtype="5" fill="hold" nodeType="clickEffect">
                                  <p:stCondLst>
                                    <p:cond delay="0"/>
                                  </p:stCondLst>
                                  <p:childTnLst>
                                    <p:set>
                                      <p:cBhvr>
                                        <p:cTn id="33" dur="1" fill="hold">
                                          <p:stCondLst>
                                            <p:cond delay="0"/>
                                          </p:stCondLst>
                                        </p:cTn>
                                        <p:tgtEl>
                                          <p:spTgt spid="106503"/>
                                        </p:tgtEl>
                                        <p:attrNameLst>
                                          <p:attrName>style.visibility</p:attrName>
                                        </p:attrNameLst>
                                      </p:cBhvr>
                                      <p:to>
                                        <p:strVal val="visible"/>
                                      </p:to>
                                    </p:set>
                                    <p:animEffect transition="in" filter="blinds(vertical)">
                                      <p:cBhvr>
                                        <p:cTn id="34" dur="500"/>
                                        <p:tgtEl>
                                          <p:spTgt spid="10650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6504"/>
                                        </p:tgtEl>
                                        <p:attrNameLst>
                                          <p:attrName>style.visibility</p:attrName>
                                        </p:attrNameLst>
                                      </p:cBhvr>
                                      <p:to>
                                        <p:strVal val="visible"/>
                                      </p:to>
                                    </p:set>
                                    <p:anim calcmode="lin" valueType="num">
                                      <p:cBhvr additive="base">
                                        <p:cTn id="39" dur="500" fill="hold"/>
                                        <p:tgtEl>
                                          <p:spTgt spid="106504"/>
                                        </p:tgtEl>
                                        <p:attrNameLst>
                                          <p:attrName>ppt_x</p:attrName>
                                        </p:attrNameLst>
                                      </p:cBhvr>
                                      <p:tavLst>
                                        <p:tav tm="0">
                                          <p:val>
                                            <p:strVal val="#ppt_x"/>
                                          </p:val>
                                        </p:tav>
                                        <p:tav tm="100000">
                                          <p:val>
                                            <p:strVal val="#ppt_x"/>
                                          </p:val>
                                        </p:tav>
                                      </p:tavLst>
                                    </p:anim>
                                    <p:anim calcmode="lin" valueType="num">
                                      <p:cBhvr additive="base">
                                        <p:cTn id="40" dur="500" fill="hold"/>
                                        <p:tgtEl>
                                          <p:spTgt spid="1065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373063" y="215900"/>
            <a:ext cx="8399462" cy="6427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388" y="4581525"/>
            <a:ext cx="2447925" cy="461963"/>
          </a:xfrm>
          <a:prstGeom prst="rect">
            <a:avLst/>
          </a:prstGeom>
          <a:noFill/>
        </p:spPr>
        <p:txBody>
          <a:bodyPr>
            <a:spAutoFit/>
          </a:bodyPr>
          <a:lstStyle/>
          <a:p>
            <a:pPr>
              <a:defRPr/>
            </a:pPr>
            <a:r>
              <a:rPr lang="zh-CN" altLang="en-US" sz="2400" b="1" dirty="0">
                <a:solidFill>
                  <a:schemeClr val="bg2">
                    <a:lumMod val="20000"/>
                    <a:lumOff val="80000"/>
                  </a:schemeClr>
                </a:solidFill>
                <a:effectLst>
                  <a:outerShdw blurRad="38100" dist="38100" dir="2700000" algn="tl">
                    <a:srgbClr val="000000">
                      <a:alpha val="43137"/>
                    </a:srgbClr>
                  </a:outerShdw>
                </a:effectLst>
              </a:rPr>
              <a:t>校园土样采样点</a:t>
            </a:r>
          </a:p>
        </p:txBody>
      </p:sp>
      <p:sp>
        <p:nvSpPr>
          <p:cNvPr id="6" name="TextBox 5"/>
          <p:cNvSpPr txBox="1"/>
          <p:nvPr/>
        </p:nvSpPr>
        <p:spPr>
          <a:xfrm>
            <a:off x="5508625" y="4652963"/>
            <a:ext cx="2735263" cy="461962"/>
          </a:xfrm>
          <a:prstGeom prst="rect">
            <a:avLst/>
          </a:prstGeom>
          <a:noFill/>
        </p:spPr>
        <p:txBody>
          <a:bodyPr>
            <a:spAutoFit/>
          </a:bodyPr>
          <a:lstStyle/>
          <a:p>
            <a:pPr>
              <a:defRPr/>
            </a:pPr>
            <a:r>
              <a:rPr lang="zh-CN" altLang="en-US" sz="2400" b="1" dirty="0">
                <a:solidFill>
                  <a:schemeClr val="bg2">
                    <a:lumMod val="20000"/>
                    <a:lumOff val="80000"/>
                  </a:schemeClr>
                </a:solidFill>
                <a:effectLst>
                  <a:outerShdw blurRad="38100" dist="38100" dir="2700000" algn="tl">
                    <a:srgbClr val="000000">
                      <a:alpha val="43137"/>
                    </a:srgbClr>
                  </a:outerShdw>
                </a:effectLst>
              </a:rPr>
              <a:t>神龙架土样采样点</a:t>
            </a:r>
          </a:p>
        </p:txBody>
      </p:sp>
      <p:pic>
        <p:nvPicPr>
          <p:cNvPr id="7172" name="Picture 8"/>
          <p:cNvPicPr>
            <a:picLocks noChangeAspect="1" noChangeArrowheads="1"/>
          </p:cNvPicPr>
          <p:nvPr/>
        </p:nvPicPr>
        <p:blipFill>
          <a:blip r:embed="rId2" cstate="print"/>
          <a:srcRect/>
          <a:stretch>
            <a:fillRect/>
          </a:stretch>
        </p:blipFill>
        <p:spPr bwMode="auto">
          <a:xfrm>
            <a:off x="4572000" y="685800"/>
            <a:ext cx="4572000" cy="3425825"/>
          </a:xfrm>
          <a:prstGeom prst="rect">
            <a:avLst/>
          </a:prstGeom>
          <a:noFill/>
          <a:ln w="9525">
            <a:noFill/>
            <a:miter lim="800000"/>
            <a:headEnd/>
            <a:tailEnd/>
          </a:ln>
        </p:spPr>
      </p:pic>
      <p:pic>
        <p:nvPicPr>
          <p:cNvPr id="7173" name="Picture 6" descr="C:\Users\Administrator\Desktop\QQ图片20141203111320.jpg"/>
          <p:cNvPicPr>
            <a:picLocks noChangeAspect="1" noChangeArrowheads="1"/>
          </p:cNvPicPr>
          <p:nvPr/>
        </p:nvPicPr>
        <p:blipFill>
          <a:blip r:embed="rId3" cstate="print"/>
          <a:srcRect/>
          <a:stretch>
            <a:fillRect/>
          </a:stretch>
        </p:blipFill>
        <p:spPr bwMode="auto">
          <a:xfrm>
            <a:off x="0" y="714375"/>
            <a:ext cx="4476750" cy="3357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a:stretch>
            <a:fillRect/>
          </a:stretch>
        </p:blipFill>
        <p:spPr bwMode="auto">
          <a:xfrm>
            <a:off x="323850" y="1125538"/>
            <a:ext cx="8640763" cy="5075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2" descr="citrate">
            <a:hlinkClick r:id="rId4"/>
          </p:cNvPr>
          <p:cNvPicPr>
            <a:picLocks noChangeAspect="1" noChangeArrowheads="1"/>
          </p:cNvPicPr>
          <p:nvPr/>
        </p:nvPicPr>
        <p:blipFill>
          <a:blip r:embed="rId5" cstate="print"/>
          <a:srcRect/>
          <a:stretch>
            <a:fillRect/>
          </a:stretch>
        </p:blipFill>
        <p:spPr bwMode="auto">
          <a:xfrm>
            <a:off x="5580063" y="3284538"/>
            <a:ext cx="3348037" cy="2511425"/>
          </a:xfrm>
          <a:prstGeom prst="rect">
            <a:avLst/>
          </a:prstGeom>
          <a:noFill/>
          <a:ln w="9525">
            <a:noFill/>
            <a:miter lim="800000"/>
            <a:headEnd/>
            <a:tailEnd/>
          </a:ln>
        </p:spPr>
      </p:pic>
      <p:graphicFrame>
        <p:nvGraphicFramePr>
          <p:cNvPr id="2050" name="Object 3"/>
          <p:cNvGraphicFramePr>
            <a:graphicFrameLocks noChangeAspect="1"/>
          </p:cNvGraphicFramePr>
          <p:nvPr/>
        </p:nvGraphicFramePr>
        <p:xfrm>
          <a:off x="827088" y="3357563"/>
          <a:ext cx="3744912" cy="2465387"/>
        </p:xfrm>
        <a:graphic>
          <a:graphicData uri="http://schemas.openxmlformats.org/presentationml/2006/ole">
            <mc:AlternateContent xmlns:mc="http://schemas.openxmlformats.org/markup-compatibility/2006">
              <mc:Choice xmlns:v="urn:schemas-microsoft-com:vml" Requires="v">
                <p:oleObj spid="_x0000_s2088" name="Image" r:id="rId6" imgW="7212698" imgH="4749206" progId="Photoshop.Image.6">
                  <p:embed/>
                </p:oleObj>
              </mc:Choice>
              <mc:Fallback>
                <p:oleObj name="Image" r:id="rId6" imgW="7212698" imgH="4749206" progId="Photoshop.Image.6">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3357563"/>
                        <a:ext cx="3744912" cy="2465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4"/>
          <p:cNvGraphicFramePr>
            <a:graphicFrameLocks noChangeAspect="1"/>
          </p:cNvGraphicFramePr>
          <p:nvPr/>
        </p:nvGraphicFramePr>
        <p:xfrm>
          <a:off x="539750" y="404813"/>
          <a:ext cx="4824413" cy="2789237"/>
        </p:xfrm>
        <a:graphic>
          <a:graphicData uri="http://schemas.openxmlformats.org/presentationml/2006/ole">
            <mc:AlternateContent xmlns:mc="http://schemas.openxmlformats.org/markup-compatibility/2006">
              <mc:Choice xmlns:v="urn:schemas-microsoft-com:vml" Requires="v">
                <p:oleObj spid="_x0000_s2089" name="Image" r:id="rId8" imgW="3250794" imgH="1879365" progId="Photoshop.Image.6">
                  <p:embed/>
                </p:oleObj>
              </mc:Choice>
              <mc:Fallback>
                <p:oleObj name="Image" r:id="rId8" imgW="3250794" imgH="1879365" progId="Photoshop.Image.6">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gray">
                      <a:xfrm>
                        <a:off x="539750" y="404813"/>
                        <a:ext cx="4824413" cy="2789237"/>
                      </a:xfrm>
                      <a:prstGeom prst="rect">
                        <a:avLst/>
                      </a:prstGeom>
                      <a:noFill/>
                      <a:ln>
                        <a:noFill/>
                      </a:ln>
                      <a:effectLst/>
                      <a:extLst>
                        <a:ext uri="{909E8E84-426E-40DD-AFC4-6F175D3DCCD1}">
                          <a14:hiddenFill xmlns:a14="http://schemas.microsoft.com/office/drawing/2010/main">
                            <a:gradFill rotWithShape="1">
                              <a:gsLst>
                                <a:gs pos="0">
                                  <a:srgbClr val="D6E1E2">
                                    <a:gamma/>
                                    <a:tint val="0"/>
                                    <a:invGamma/>
                                  </a:srgbClr>
                                </a:gs>
                                <a:gs pos="100000">
                                  <a:srgbClr val="D6E1E2">
                                    <a:alpha val="38000"/>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053" name="Picture 5"/>
          <p:cNvPicPr>
            <a:picLocks noChangeAspect="1" noChangeArrowheads="1"/>
          </p:cNvPicPr>
          <p:nvPr/>
        </p:nvPicPr>
        <p:blipFill>
          <a:blip r:embed="rId10" cstate="print"/>
          <a:srcRect/>
          <a:stretch>
            <a:fillRect/>
          </a:stretch>
        </p:blipFill>
        <p:spPr bwMode="auto">
          <a:xfrm>
            <a:off x="5580063" y="333375"/>
            <a:ext cx="3563937" cy="2836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0" y="0"/>
            <a:ext cx="4086225" cy="822325"/>
          </a:xfrm>
        </p:spPr>
        <p:txBody>
          <a:bodyPr/>
          <a:lstStyle/>
          <a:p>
            <a:pPr eaLnBrk="1" hangingPunct="1"/>
            <a:r>
              <a:rPr lang="zh-CN" altLang="en-US" sz="1800" b="1" smtClean="0">
                <a:solidFill>
                  <a:schemeClr val="bg1"/>
                </a:solidFill>
                <a:latin typeface="黑体" pitchFamily="2" charset="-122"/>
                <a:ea typeface="黑体" pitchFamily="2" charset="-122"/>
              </a:rPr>
              <a:t>梅里埃微生物诊断鉴定系统在中国市场的主导产品</a:t>
            </a:r>
          </a:p>
        </p:txBody>
      </p:sp>
      <p:sp>
        <p:nvSpPr>
          <p:cNvPr id="33795" name="Rectangle 3"/>
          <p:cNvSpPr>
            <a:spLocks noChangeArrowheads="1"/>
          </p:cNvSpPr>
          <p:nvPr/>
        </p:nvSpPr>
        <p:spPr bwMode="auto">
          <a:xfrm>
            <a:off x="179388" y="5145088"/>
            <a:ext cx="1560512" cy="387350"/>
          </a:xfrm>
          <a:prstGeom prst="rect">
            <a:avLst/>
          </a:prstGeom>
          <a:noFill/>
          <a:ln w="9525">
            <a:noFill/>
            <a:miter lim="800000"/>
            <a:headEnd/>
            <a:tailEnd/>
          </a:ln>
        </p:spPr>
        <p:txBody>
          <a:bodyPr anchor="ctr"/>
          <a:lstStyle/>
          <a:p>
            <a:pPr algn="ctr" eaLnBrk="0" hangingPunct="0"/>
            <a:r>
              <a:rPr lang="en-US" altLang="zh-CN" sz="2800" b="1">
                <a:solidFill>
                  <a:schemeClr val="bg1"/>
                </a:solidFill>
                <a:latin typeface="黑体" pitchFamily="2" charset="-122"/>
                <a:ea typeface="黑体" pitchFamily="2" charset="-122"/>
              </a:rPr>
              <a:t>Vitek1</a:t>
            </a:r>
          </a:p>
        </p:txBody>
      </p:sp>
      <p:pic>
        <p:nvPicPr>
          <p:cNvPr id="33796" name="Picture 4" descr="APIgal"/>
          <p:cNvPicPr>
            <a:picLocks noChangeAspect="1" noChangeArrowheads="1"/>
          </p:cNvPicPr>
          <p:nvPr/>
        </p:nvPicPr>
        <p:blipFill>
          <a:blip r:embed="rId2" cstate="print"/>
          <a:srcRect/>
          <a:stretch>
            <a:fillRect/>
          </a:stretch>
        </p:blipFill>
        <p:spPr bwMode="auto">
          <a:xfrm>
            <a:off x="1763713" y="1090613"/>
            <a:ext cx="2857500" cy="1657350"/>
          </a:xfrm>
          <a:prstGeom prst="rect">
            <a:avLst/>
          </a:prstGeom>
          <a:noFill/>
          <a:ln w="9525">
            <a:noFill/>
            <a:miter lim="800000"/>
            <a:headEnd/>
            <a:tailEnd/>
          </a:ln>
        </p:spPr>
      </p:pic>
      <p:pic>
        <p:nvPicPr>
          <p:cNvPr id="33797" name="Picture 5" descr="API20E"/>
          <p:cNvPicPr>
            <a:picLocks noChangeAspect="1" noChangeArrowheads="1"/>
          </p:cNvPicPr>
          <p:nvPr/>
        </p:nvPicPr>
        <p:blipFill>
          <a:blip r:embed="rId3" cstate="print"/>
          <a:srcRect/>
          <a:stretch>
            <a:fillRect/>
          </a:stretch>
        </p:blipFill>
        <p:spPr bwMode="auto">
          <a:xfrm>
            <a:off x="4716463" y="1544638"/>
            <a:ext cx="3429000" cy="457200"/>
          </a:xfrm>
          <a:prstGeom prst="rect">
            <a:avLst/>
          </a:prstGeom>
          <a:noFill/>
          <a:ln w="9525">
            <a:noFill/>
            <a:miter lim="800000"/>
            <a:headEnd/>
            <a:tailEnd/>
          </a:ln>
        </p:spPr>
      </p:pic>
      <p:sp>
        <p:nvSpPr>
          <p:cNvPr id="33798" name="Rectangle 6"/>
          <p:cNvSpPr>
            <a:spLocks noChangeArrowheads="1"/>
          </p:cNvSpPr>
          <p:nvPr/>
        </p:nvSpPr>
        <p:spPr bwMode="auto">
          <a:xfrm>
            <a:off x="-180975" y="1628775"/>
            <a:ext cx="1712913" cy="579438"/>
          </a:xfrm>
          <a:prstGeom prst="rect">
            <a:avLst/>
          </a:prstGeom>
          <a:noFill/>
          <a:ln w="9525">
            <a:noFill/>
            <a:miter lim="800000"/>
            <a:headEnd/>
            <a:tailEnd/>
          </a:ln>
        </p:spPr>
        <p:txBody>
          <a:bodyPr anchor="ctr"/>
          <a:lstStyle/>
          <a:p>
            <a:pPr algn="ctr" eaLnBrk="0" hangingPunct="0"/>
            <a:r>
              <a:rPr lang="en-US" altLang="zh-CN" sz="2800" b="1">
                <a:solidFill>
                  <a:schemeClr val="bg1"/>
                </a:solidFill>
                <a:latin typeface="黑体" pitchFamily="2" charset="-122"/>
                <a:ea typeface="黑体" pitchFamily="2" charset="-122"/>
              </a:rPr>
              <a:t>API</a:t>
            </a:r>
          </a:p>
          <a:p>
            <a:pPr algn="ctr" eaLnBrk="0" hangingPunct="0"/>
            <a:r>
              <a:rPr lang="zh-CN" altLang="en-US" sz="1400" b="1">
                <a:solidFill>
                  <a:schemeClr val="bg1"/>
                </a:solidFill>
                <a:latin typeface="黑体" pitchFamily="2" charset="-122"/>
                <a:ea typeface="黑体" pitchFamily="2" charset="-122"/>
              </a:rPr>
              <a:t>国际金标</a:t>
            </a:r>
          </a:p>
        </p:txBody>
      </p:sp>
      <p:pic>
        <p:nvPicPr>
          <p:cNvPr id="33799" name="Picture 7" descr="http://go2.163.com/coolautumn/Company/bioMerieux/image/mlaVITEK_32.jpg"/>
          <p:cNvPicPr>
            <a:picLocks noChangeAspect="1" noChangeArrowheads="1"/>
          </p:cNvPicPr>
          <p:nvPr/>
        </p:nvPicPr>
        <p:blipFill>
          <a:blip r:embed="rId4" r:link="rId5" cstate="print"/>
          <a:srcRect/>
          <a:stretch>
            <a:fillRect/>
          </a:stretch>
        </p:blipFill>
        <p:spPr bwMode="auto">
          <a:xfrm>
            <a:off x="1712913" y="4624388"/>
            <a:ext cx="2138362" cy="1382712"/>
          </a:xfrm>
          <a:prstGeom prst="rect">
            <a:avLst/>
          </a:prstGeom>
          <a:noFill/>
          <a:ln w="9525">
            <a:noFill/>
            <a:miter lim="800000"/>
            <a:headEnd/>
            <a:tailEnd/>
          </a:ln>
        </p:spPr>
      </p:pic>
      <p:sp>
        <p:nvSpPr>
          <p:cNvPr id="33800" name="Rectangle 8"/>
          <p:cNvSpPr>
            <a:spLocks noChangeArrowheads="1"/>
          </p:cNvSpPr>
          <p:nvPr/>
        </p:nvSpPr>
        <p:spPr bwMode="auto">
          <a:xfrm>
            <a:off x="1979613" y="6110288"/>
            <a:ext cx="1560512" cy="387350"/>
          </a:xfrm>
          <a:prstGeom prst="rect">
            <a:avLst/>
          </a:prstGeom>
          <a:noFill/>
          <a:ln w="9525">
            <a:noFill/>
            <a:miter lim="800000"/>
            <a:headEnd/>
            <a:tailEnd/>
          </a:ln>
        </p:spPr>
        <p:txBody>
          <a:bodyPr anchor="ctr"/>
          <a:lstStyle/>
          <a:p>
            <a:pPr algn="ctr" eaLnBrk="0" hangingPunct="0"/>
            <a:r>
              <a:rPr lang="en-US" altLang="zh-CN" sz="2000" b="1">
                <a:solidFill>
                  <a:schemeClr val="bg1"/>
                </a:solidFill>
                <a:latin typeface="黑体" pitchFamily="2" charset="-122"/>
                <a:ea typeface="黑体" pitchFamily="2" charset="-122"/>
              </a:rPr>
              <a:t>Vitek</a:t>
            </a:r>
            <a:r>
              <a:rPr lang="zh-CN" altLang="en-US" sz="2000" b="1">
                <a:solidFill>
                  <a:schemeClr val="bg1"/>
                </a:solidFill>
                <a:latin typeface="黑体" pitchFamily="2" charset="-122"/>
                <a:ea typeface="黑体" pitchFamily="2" charset="-122"/>
              </a:rPr>
              <a:t>－</a:t>
            </a:r>
            <a:r>
              <a:rPr lang="en-US" altLang="zh-CN" sz="2000" b="1">
                <a:solidFill>
                  <a:schemeClr val="bg1"/>
                </a:solidFill>
                <a:latin typeface="黑体" pitchFamily="2" charset="-122"/>
                <a:ea typeface="黑体" pitchFamily="2" charset="-122"/>
              </a:rPr>
              <a:t>32</a:t>
            </a:r>
          </a:p>
        </p:txBody>
      </p:sp>
      <p:sp>
        <p:nvSpPr>
          <p:cNvPr id="33801" name="Rectangle 9"/>
          <p:cNvSpPr>
            <a:spLocks noChangeArrowheads="1"/>
          </p:cNvSpPr>
          <p:nvPr/>
        </p:nvSpPr>
        <p:spPr bwMode="auto">
          <a:xfrm>
            <a:off x="3143250" y="2590800"/>
            <a:ext cx="9144000" cy="0"/>
          </a:xfrm>
          <a:prstGeom prst="rect">
            <a:avLst/>
          </a:prstGeom>
          <a:noFill/>
          <a:ln w="9525">
            <a:noFill/>
            <a:miter lim="800000"/>
            <a:headEnd/>
            <a:tailEnd/>
          </a:ln>
        </p:spPr>
        <p:txBody>
          <a:bodyPr>
            <a:spAutoFit/>
          </a:bodyPr>
          <a:lstStyle/>
          <a:p>
            <a:endParaRPr lang="zh-CN" altLang="en-US"/>
          </a:p>
        </p:txBody>
      </p:sp>
      <p:pic>
        <p:nvPicPr>
          <p:cNvPr id="33802" name="Picture 10" descr="http://go2.163.com/coolautumn/Company/bioMerieux/image/mlaVITEK60_120.jpg"/>
          <p:cNvPicPr>
            <a:picLocks noChangeAspect="1" noChangeArrowheads="1"/>
          </p:cNvPicPr>
          <p:nvPr/>
        </p:nvPicPr>
        <p:blipFill>
          <a:blip r:embed="rId6" r:link="rId7" cstate="print"/>
          <a:srcRect/>
          <a:stretch>
            <a:fillRect/>
          </a:stretch>
        </p:blipFill>
        <p:spPr bwMode="auto">
          <a:xfrm>
            <a:off x="3995738" y="4681538"/>
            <a:ext cx="2306637" cy="1352550"/>
          </a:xfrm>
          <a:prstGeom prst="rect">
            <a:avLst/>
          </a:prstGeom>
          <a:noFill/>
          <a:ln w="9525">
            <a:noFill/>
            <a:miter lim="800000"/>
            <a:headEnd/>
            <a:tailEnd/>
          </a:ln>
        </p:spPr>
      </p:pic>
      <p:sp>
        <p:nvSpPr>
          <p:cNvPr id="33803" name="Rectangle 11"/>
          <p:cNvSpPr>
            <a:spLocks noChangeArrowheads="1"/>
          </p:cNvSpPr>
          <p:nvPr/>
        </p:nvSpPr>
        <p:spPr bwMode="auto">
          <a:xfrm>
            <a:off x="4067175" y="6203950"/>
            <a:ext cx="2089150" cy="387350"/>
          </a:xfrm>
          <a:prstGeom prst="rect">
            <a:avLst/>
          </a:prstGeom>
          <a:noFill/>
          <a:ln w="9525">
            <a:noFill/>
            <a:miter lim="800000"/>
            <a:headEnd/>
            <a:tailEnd/>
          </a:ln>
        </p:spPr>
        <p:txBody>
          <a:bodyPr anchor="ctr"/>
          <a:lstStyle/>
          <a:p>
            <a:pPr algn="ctr" eaLnBrk="0" hangingPunct="0"/>
            <a:r>
              <a:rPr lang="en-US" altLang="zh-CN" sz="2000" b="1">
                <a:solidFill>
                  <a:schemeClr val="bg1"/>
                </a:solidFill>
                <a:latin typeface="黑体" pitchFamily="2" charset="-122"/>
                <a:ea typeface="黑体" pitchFamily="2" charset="-122"/>
              </a:rPr>
              <a:t>Vitek</a:t>
            </a:r>
            <a:r>
              <a:rPr lang="zh-CN" altLang="en-US" sz="2000" b="1">
                <a:solidFill>
                  <a:schemeClr val="bg1"/>
                </a:solidFill>
                <a:latin typeface="黑体" pitchFamily="2" charset="-122"/>
                <a:ea typeface="黑体" pitchFamily="2" charset="-122"/>
              </a:rPr>
              <a:t>－</a:t>
            </a:r>
            <a:r>
              <a:rPr lang="en-US" altLang="zh-CN" sz="2000" b="1">
                <a:solidFill>
                  <a:schemeClr val="bg1"/>
                </a:solidFill>
                <a:latin typeface="黑体" pitchFamily="2" charset="-122"/>
                <a:ea typeface="黑体" pitchFamily="2" charset="-122"/>
              </a:rPr>
              <a:t>60</a:t>
            </a:r>
            <a:r>
              <a:rPr lang="zh-CN" altLang="en-US" sz="2000" b="1">
                <a:solidFill>
                  <a:schemeClr val="bg1"/>
                </a:solidFill>
                <a:latin typeface="黑体" pitchFamily="2" charset="-122"/>
                <a:ea typeface="黑体" pitchFamily="2" charset="-122"/>
              </a:rPr>
              <a:t>、</a:t>
            </a:r>
            <a:r>
              <a:rPr lang="en-US" altLang="zh-CN" sz="2000" b="1">
                <a:solidFill>
                  <a:schemeClr val="bg1"/>
                </a:solidFill>
                <a:latin typeface="黑体" pitchFamily="2" charset="-122"/>
                <a:ea typeface="黑体" pitchFamily="2" charset="-122"/>
              </a:rPr>
              <a:t>120</a:t>
            </a:r>
          </a:p>
        </p:txBody>
      </p:sp>
      <p:grpSp>
        <p:nvGrpSpPr>
          <p:cNvPr id="33804" name="Group 12"/>
          <p:cNvGrpSpPr>
            <a:grpSpLocks/>
          </p:cNvGrpSpPr>
          <p:nvPr/>
        </p:nvGrpSpPr>
        <p:grpSpPr bwMode="auto">
          <a:xfrm>
            <a:off x="1951038" y="2484438"/>
            <a:ext cx="5241925" cy="1890712"/>
            <a:chOff x="0" y="0"/>
            <a:chExt cx="3302" cy="1191"/>
          </a:xfrm>
        </p:grpSpPr>
        <p:sp>
          <p:nvSpPr>
            <p:cNvPr id="33814" name="Rectangle 13"/>
            <p:cNvSpPr>
              <a:spLocks noChangeArrowheads="1"/>
            </p:cNvSpPr>
            <p:nvPr/>
          </p:nvSpPr>
          <p:spPr bwMode="auto">
            <a:xfrm>
              <a:off x="0" y="0"/>
              <a:ext cx="3302" cy="0"/>
            </a:xfrm>
            <a:prstGeom prst="rect">
              <a:avLst/>
            </a:prstGeom>
            <a:noFill/>
            <a:ln w="9525">
              <a:noFill/>
              <a:miter lim="800000"/>
              <a:headEnd/>
              <a:tailEnd/>
            </a:ln>
          </p:spPr>
          <p:txBody>
            <a:bodyPr>
              <a:spAutoFit/>
            </a:bodyPr>
            <a:lstStyle/>
            <a:p>
              <a:endParaRPr lang="zh-CN" altLang="en-US"/>
            </a:p>
          </p:txBody>
        </p:sp>
        <p:sp>
          <p:nvSpPr>
            <p:cNvPr id="33815" name="Rectangle 14"/>
            <p:cNvSpPr>
              <a:spLocks noChangeArrowheads="1"/>
            </p:cNvSpPr>
            <p:nvPr/>
          </p:nvSpPr>
          <p:spPr bwMode="auto">
            <a:xfrm>
              <a:off x="0" y="0"/>
              <a:ext cx="3302" cy="1191"/>
            </a:xfrm>
            <a:prstGeom prst="rect">
              <a:avLst/>
            </a:prstGeom>
            <a:noFill/>
            <a:ln w="9525">
              <a:noFill/>
              <a:miter lim="800000"/>
              <a:headEnd/>
              <a:tailEnd/>
            </a:ln>
          </p:spPr>
          <p:txBody>
            <a:bodyPr/>
            <a:lstStyle/>
            <a:p>
              <a:pPr algn="ctr" eaLnBrk="0" hangingPunct="0"/>
              <a:r>
                <a:rPr lang="en-US" altLang="zh-CN" sz="1000" b="1">
                  <a:solidFill>
                    <a:schemeClr val="bg1"/>
                  </a:solidFill>
                  <a:latin typeface="黑体" pitchFamily="2" charset="-122"/>
                  <a:ea typeface="黑体" pitchFamily="2" charset="-122"/>
                  <a:hlinkClick r:id="rId8"/>
                </a:rPr>
                <a:t>  </a:t>
              </a:r>
              <a:r>
                <a:rPr lang="en-US" altLang="zh-CN" sz="10800" b="1">
                  <a:solidFill>
                    <a:schemeClr val="bg1"/>
                  </a:solidFill>
                  <a:latin typeface="Verdana" pitchFamily="34" charset="0"/>
                  <a:ea typeface="黑体" pitchFamily="2" charset="-122"/>
                </a:rPr>
                <a:t> </a:t>
              </a:r>
              <a:r>
                <a:rPr lang="en-US" altLang="zh-CN" sz="1000" b="1">
                  <a:solidFill>
                    <a:schemeClr val="bg1"/>
                  </a:solidFill>
                  <a:latin typeface="Verdana" pitchFamily="34" charset="0"/>
                  <a:ea typeface="黑体" pitchFamily="2" charset="-122"/>
                </a:rPr>
                <a:t>                                                                       </a:t>
              </a:r>
              <a:endParaRPr lang="en-US" altLang="zh-CN" sz="1000" b="1">
                <a:solidFill>
                  <a:schemeClr val="bg1"/>
                </a:solidFill>
                <a:latin typeface="黑体" pitchFamily="2" charset="-122"/>
                <a:ea typeface="黑体" pitchFamily="2" charset="-122"/>
              </a:endParaRPr>
            </a:p>
            <a:p>
              <a:pPr algn="ctr" eaLnBrk="0" hangingPunct="0"/>
              <a:endParaRPr lang="en-US" altLang="zh-CN" sz="1000" b="1">
                <a:solidFill>
                  <a:schemeClr val="bg1"/>
                </a:solidFill>
                <a:latin typeface="黑体" pitchFamily="2" charset="-122"/>
                <a:ea typeface="黑体" pitchFamily="2" charset="-122"/>
              </a:endParaRPr>
            </a:p>
          </p:txBody>
        </p:sp>
      </p:grpSp>
      <p:pic>
        <p:nvPicPr>
          <p:cNvPr id="33805" name="Picture 15" descr="ATB Expression">
            <a:hlinkClick r:id="rId8"/>
          </p:cNvPr>
          <p:cNvPicPr>
            <a:picLocks noChangeAspect="1" noChangeArrowheads="1"/>
          </p:cNvPicPr>
          <p:nvPr/>
        </p:nvPicPr>
        <p:blipFill>
          <a:blip r:embed="rId9" cstate="print"/>
          <a:srcRect/>
          <a:stretch>
            <a:fillRect/>
          </a:stretch>
        </p:blipFill>
        <p:spPr bwMode="auto">
          <a:xfrm>
            <a:off x="1731963" y="2782888"/>
            <a:ext cx="3200400" cy="1725612"/>
          </a:xfrm>
          <a:prstGeom prst="rect">
            <a:avLst/>
          </a:prstGeom>
          <a:noFill/>
          <a:ln w="9525">
            <a:noFill/>
            <a:miter lim="800000"/>
            <a:headEnd/>
            <a:tailEnd/>
          </a:ln>
        </p:spPr>
      </p:pic>
      <p:sp>
        <p:nvSpPr>
          <p:cNvPr id="33806" name="Rectangle 16"/>
          <p:cNvSpPr>
            <a:spLocks noChangeArrowheads="1"/>
          </p:cNvSpPr>
          <p:nvPr/>
        </p:nvSpPr>
        <p:spPr bwMode="auto">
          <a:xfrm>
            <a:off x="34925" y="3446463"/>
            <a:ext cx="1152525" cy="387350"/>
          </a:xfrm>
          <a:prstGeom prst="rect">
            <a:avLst/>
          </a:prstGeom>
          <a:noFill/>
          <a:ln w="9525">
            <a:noFill/>
            <a:miter lim="800000"/>
            <a:headEnd/>
            <a:tailEnd/>
          </a:ln>
        </p:spPr>
        <p:txBody>
          <a:bodyPr anchor="ctr"/>
          <a:lstStyle/>
          <a:p>
            <a:pPr algn="ctr" eaLnBrk="0" hangingPunct="0"/>
            <a:r>
              <a:rPr lang="en-US" altLang="zh-CN" sz="2800" b="1">
                <a:solidFill>
                  <a:schemeClr val="bg1"/>
                </a:solidFill>
                <a:latin typeface="黑体" pitchFamily="2" charset="-122"/>
                <a:ea typeface="黑体" pitchFamily="2" charset="-122"/>
              </a:rPr>
              <a:t>ATB</a:t>
            </a:r>
          </a:p>
        </p:txBody>
      </p:sp>
      <p:pic>
        <p:nvPicPr>
          <p:cNvPr id="33807" name="Picture 17" descr="candida"/>
          <p:cNvPicPr>
            <a:picLocks noChangeAspect="1" noChangeArrowheads="1"/>
          </p:cNvPicPr>
          <p:nvPr/>
        </p:nvPicPr>
        <p:blipFill>
          <a:blip r:embed="rId10" cstate="print"/>
          <a:srcRect/>
          <a:stretch>
            <a:fillRect/>
          </a:stretch>
        </p:blipFill>
        <p:spPr bwMode="auto">
          <a:xfrm>
            <a:off x="4716463" y="1039813"/>
            <a:ext cx="1616075" cy="446087"/>
          </a:xfrm>
          <a:prstGeom prst="rect">
            <a:avLst/>
          </a:prstGeom>
          <a:noFill/>
          <a:ln w="9525">
            <a:noFill/>
            <a:miter lim="800000"/>
            <a:headEnd/>
            <a:tailEnd/>
          </a:ln>
        </p:spPr>
      </p:pic>
      <p:pic>
        <p:nvPicPr>
          <p:cNvPr id="33808" name="Picture 18" descr="nh"/>
          <p:cNvPicPr>
            <a:picLocks noChangeAspect="1" noChangeArrowheads="1"/>
          </p:cNvPicPr>
          <p:nvPr/>
        </p:nvPicPr>
        <p:blipFill>
          <a:blip r:embed="rId11" cstate="print"/>
          <a:srcRect/>
          <a:stretch>
            <a:fillRect/>
          </a:stretch>
        </p:blipFill>
        <p:spPr bwMode="auto">
          <a:xfrm>
            <a:off x="4716463" y="2085975"/>
            <a:ext cx="2409825" cy="622300"/>
          </a:xfrm>
          <a:prstGeom prst="rect">
            <a:avLst/>
          </a:prstGeom>
          <a:noFill/>
          <a:ln w="9525">
            <a:noFill/>
            <a:miter lim="800000"/>
            <a:headEnd/>
            <a:tailEnd/>
          </a:ln>
        </p:spPr>
      </p:pic>
      <p:sp>
        <p:nvSpPr>
          <p:cNvPr id="33809" name="Text Box 19"/>
          <p:cNvSpPr txBox="1">
            <a:spLocks noChangeArrowheads="1"/>
          </p:cNvSpPr>
          <p:nvPr/>
        </p:nvSpPr>
        <p:spPr bwMode="auto">
          <a:xfrm>
            <a:off x="7308850" y="2120900"/>
            <a:ext cx="1949450" cy="701675"/>
          </a:xfrm>
          <a:prstGeom prst="rect">
            <a:avLst/>
          </a:prstGeom>
          <a:noFill/>
          <a:ln w="9525">
            <a:noFill/>
            <a:miter lim="800000"/>
            <a:headEnd/>
            <a:tailEnd/>
          </a:ln>
        </p:spPr>
        <p:txBody>
          <a:bodyPr>
            <a:spAutoFit/>
          </a:bodyPr>
          <a:lstStyle/>
          <a:p>
            <a:pPr eaLnBrk="0" hangingPunct="0"/>
            <a:r>
              <a:rPr lang="en-US" altLang="zh-CN" sz="2000" b="1">
                <a:solidFill>
                  <a:schemeClr val="bg1"/>
                </a:solidFill>
                <a:latin typeface="黑体" pitchFamily="2" charset="-122"/>
                <a:ea typeface="黑体" pitchFamily="2" charset="-122"/>
              </a:rPr>
              <a:t>APl Listeria</a:t>
            </a:r>
            <a:r>
              <a:rPr lang="en-US" altLang="zh-CN" sz="2000" b="1">
                <a:latin typeface="黑体" pitchFamily="2" charset="-122"/>
                <a:ea typeface="黑体" pitchFamily="2" charset="-122"/>
              </a:rPr>
              <a:t> </a:t>
            </a:r>
            <a:r>
              <a:rPr lang="zh-CN" altLang="en-US" sz="2000" b="1">
                <a:latin typeface="黑体" pitchFamily="2" charset="-122"/>
                <a:ea typeface="黑体" pitchFamily="2" charset="-122"/>
              </a:rPr>
              <a:t>　</a:t>
            </a:r>
          </a:p>
        </p:txBody>
      </p:sp>
      <p:sp>
        <p:nvSpPr>
          <p:cNvPr id="33810" name="Text Box 20"/>
          <p:cNvSpPr txBox="1">
            <a:spLocks noChangeArrowheads="1"/>
          </p:cNvSpPr>
          <p:nvPr/>
        </p:nvSpPr>
        <p:spPr bwMode="auto">
          <a:xfrm>
            <a:off x="8316913" y="1546225"/>
            <a:ext cx="684212" cy="396875"/>
          </a:xfrm>
          <a:prstGeom prst="rect">
            <a:avLst/>
          </a:prstGeom>
          <a:noFill/>
          <a:ln w="9525">
            <a:noFill/>
            <a:miter lim="800000"/>
            <a:headEnd/>
            <a:tailEnd/>
          </a:ln>
        </p:spPr>
        <p:txBody>
          <a:bodyPr>
            <a:spAutoFit/>
          </a:bodyPr>
          <a:lstStyle/>
          <a:p>
            <a:pPr eaLnBrk="0" hangingPunct="0"/>
            <a:r>
              <a:rPr lang="en-US" altLang="zh-CN" sz="2000" b="1">
                <a:solidFill>
                  <a:schemeClr val="bg1"/>
                </a:solidFill>
                <a:latin typeface="黑体" pitchFamily="2" charset="-122"/>
                <a:ea typeface="黑体" pitchFamily="2" charset="-122"/>
              </a:rPr>
              <a:t>20E</a:t>
            </a:r>
          </a:p>
        </p:txBody>
      </p:sp>
      <p:sp>
        <p:nvSpPr>
          <p:cNvPr id="33811" name="Text Box 21"/>
          <p:cNvSpPr txBox="1">
            <a:spLocks noChangeArrowheads="1"/>
          </p:cNvSpPr>
          <p:nvPr/>
        </p:nvSpPr>
        <p:spPr bwMode="auto">
          <a:xfrm>
            <a:off x="6659563" y="1031875"/>
            <a:ext cx="1949450" cy="396875"/>
          </a:xfrm>
          <a:prstGeom prst="rect">
            <a:avLst/>
          </a:prstGeom>
          <a:noFill/>
          <a:ln w="9525">
            <a:noFill/>
            <a:miter lim="800000"/>
            <a:headEnd/>
            <a:tailEnd/>
          </a:ln>
        </p:spPr>
        <p:txBody>
          <a:bodyPr>
            <a:spAutoFit/>
          </a:bodyPr>
          <a:lstStyle/>
          <a:p>
            <a:pPr eaLnBrk="0" hangingPunct="0"/>
            <a:r>
              <a:rPr lang="en-US" altLang="zh-CN" sz="2000" b="1">
                <a:solidFill>
                  <a:schemeClr val="bg1"/>
                </a:solidFill>
                <a:latin typeface="黑体" pitchFamily="2" charset="-122"/>
                <a:ea typeface="黑体" pitchFamily="2" charset="-122"/>
              </a:rPr>
              <a:t>API 1OS</a:t>
            </a:r>
          </a:p>
        </p:txBody>
      </p:sp>
      <p:pic>
        <p:nvPicPr>
          <p:cNvPr id="33812" name="Picture 22" descr="sim">
            <a:hlinkClick r:id="rId12"/>
          </p:cNvPr>
          <p:cNvPicPr>
            <a:picLocks noChangeAspect="1" noChangeArrowheads="1"/>
          </p:cNvPicPr>
          <p:nvPr/>
        </p:nvPicPr>
        <p:blipFill>
          <a:blip r:embed="rId13" cstate="print"/>
          <a:srcRect/>
          <a:stretch>
            <a:fillRect/>
          </a:stretch>
        </p:blipFill>
        <p:spPr bwMode="auto">
          <a:xfrm>
            <a:off x="7092950" y="5321300"/>
            <a:ext cx="2051050" cy="1536700"/>
          </a:xfrm>
          <a:prstGeom prst="rect">
            <a:avLst/>
          </a:prstGeom>
          <a:noFill/>
          <a:ln w="9525">
            <a:noFill/>
            <a:miter lim="800000"/>
            <a:headEnd/>
            <a:tailEnd/>
          </a:ln>
        </p:spPr>
      </p:pic>
      <p:pic>
        <p:nvPicPr>
          <p:cNvPr id="33813" name="Picture 23" descr="mr">
            <a:hlinkClick r:id="rId14"/>
          </p:cNvPr>
          <p:cNvPicPr>
            <a:picLocks noChangeAspect="1" noChangeArrowheads="1"/>
          </p:cNvPicPr>
          <p:nvPr/>
        </p:nvPicPr>
        <p:blipFill>
          <a:blip r:embed="rId15" cstate="print"/>
          <a:srcRect/>
          <a:stretch>
            <a:fillRect/>
          </a:stretch>
        </p:blipFill>
        <p:spPr bwMode="auto">
          <a:xfrm>
            <a:off x="7092950" y="3573463"/>
            <a:ext cx="2051050" cy="15732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Oval 2"/>
          <p:cNvSpPr>
            <a:spLocks noChangeArrowheads="1"/>
          </p:cNvSpPr>
          <p:nvPr/>
        </p:nvSpPr>
        <p:spPr bwMode="auto">
          <a:xfrm>
            <a:off x="4419600" y="4343400"/>
            <a:ext cx="4114800" cy="2133600"/>
          </a:xfrm>
          <a:prstGeom prst="ellipse">
            <a:avLst/>
          </a:prstGeom>
          <a:solidFill>
            <a:srgbClr val="00FFFF"/>
          </a:solidFill>
          <a:ln w="9525">
            <a:noFill/>
            <a:round/>
            <a:headEnd/>
            <a:tailEnd/>
          </a:ln>
        </p:spPr>
        <p:txBody>
          <a:bodyPr wrap="none" anchor="ctr"/>
          <a:lstStyle/>
          <a:p>
            <a:endParaRPr lang="zh-CN" altLang="en-US"/>
          </a:p>
        </p:txBody>
      </p:sp>
      <p:sp>
        <p:nvSpPr>
          <p:cNvPr id="34819" name="Rectangle 3"/>
          <p:cNvSpPr>
            <a:spLocks noGrp="1" noChangeArrowheads="1"/>
          </p:cNvSpPr>
          <p:nvPr>
            <p:ph type="title"/>
          </p:nvPr>
        </p:nvSpPr>
        <p:spPr>
          <a:xfrm>
            <a:off x="0" y="404813"/>
            <a:ext cx="9144000" cy="792162"/>
          </a:xfrm>
          <a:noFill/>
        </p:spPr>
        <p:txBody>
          <a:bodyPr/>
          <a:lstStyle/>
          <a:p>
            <a:pPr eaLnBrk="1" hangingPunct="1"/>
            <a:r>
              <a:rPr lang="zh-CN" altLang="en-US" sz="4000" b="1" smtClean="0">
                <a:solidFill>
                  <a:srgbClr val="FFFF66"/>
                </a:solidFill>
                <a:latin typeface="Times New Roman" charset="0"/>
                <a:ea typeface="黑体" pitchFamily="2" charset="-122"/>
              </a:rPr>
              <a:t>全细胞脂肪酸分析</a:t>
            </a:r>
          </a:p>
        </p:txBody>
      </p:sp>
      <p:sp>
        <p:nvSpPr>
          <p:cNvPr id="34820" name="Text Box 4"/>
          <p:cNvSpPr txBox="1">
            <a:spLocks noChangeArrowheads="1"/>
          </p:cNvSpPr>
          <p:nvPr/>
        </p:nvSpPr>
        <p:spPr bwMode="auto">
          <a:xfrm>
            <a:off x="4572000" y="3962400"/>
            <a:ext cx="4572000" cy="2100263"/>
          </a:xfrm>
          <a:prstGeom prst="rect">
            <a:avLst/>
          </a:prstGeom>
          <a:noFill/>
          <a:ln w="9525">
            <a:noFill/>
            <a:miter lim="800000"/>
            <a:headEnd/>
            <a:tailEnd/>
          </a:ln>
        </p:spPr>
        <p:txBody>
          <a:bodyPr>
            <a:spAutoFit/>
          </a:bodyPr>
          <a:lstStyle/>
          <a:p>
            <a:pPr>
              <a:spcBef>
                <a:spcPct val="50000"/>
              </a:spcBef>
            </a:pPr>
            <a:r>
              <a:rPr lang="zh-CN" altLang="en-US" sz="2400" b="1">
                <a:solidFill>
                  <a:schemeClr val="bg1"/>
                </a:solidFill>
                <a:latin typeface="Times New Roman" charset="0"/>
              </a:rPr>
              <a:t>主要脂肪酸</a:t>
            </a:r>
            <a:r>
              <a:rPr lang="en-US" altLang="zh-CN" sz="2400" b="1">
                <a:solidFill>
                  <a:schemeClr val="bg1"/>
                </a:solidFill>
                <a:latin typeface="Times New Roman" charset="0"/>
              </a:rPr>
              <a:t>:</a:t>
            </a:r>
            <a:r>
              <a:rPr lang="en-US" altLang="zh-CN" sz="2400" b="1">
                <a:latin typeface="Times New Roman" charset="0"/>
              </a:rPr>
              <a:t> </a:t>
            </a:r>
          </a:p>
          <a:p>
            <a:pPr>
              <a:spcBef>
                <a:spcPct val="50000"/>
              </a:spcBef>
            </a:pPr>
            <a:r>
              <a:rPr lang="en-US" altLang="zh-CN" sz="2400">
                <a:latin typeface="Times New Roman" charset="0"/>
              </a:rPr>
              <a:t>       iso-C</a:t>
            </a:r>
            <a:r>
              <a:rPr lang="en-US" altLang="zh-CN" sz="2400" baseline="-25000">
                <a:latin typeface="Times New Roman" charset="0"/>
              </a:rPr>
              <a:t>15 : 0</a:t>
            </a:r>
            <a:r>
              <a:rPr lang="en-US" altLang="zh-CN" sz="2400">
                <a:latin typeface="Times New Roman" charset="0"/>
              </a:rPr>
              <a:t> (25.5 %), </a:t>
            </a:r>
          </a:p>
          <a:p>
            <a:pPr>
              <a:spcBef>
                <a:spcPct val="50000"/>
              </a:spcBef>
            </a:pPr>
            <a:r>
              <a:rPr lang="en-US" altLang="zh-CN" sz="2400">
                <a:latin typeface="Times New Roman" charset="0"/>
              </a:rPr>
              <a:t>       iso-C</a:t>
            </a:r>
            <a:r>
              <a:rPr lang="en-US" altLang="zh-CN" sz="2400" baseline="-25000">
                <a:latin typeface="Times New Roman" charset="0"/>
              </a:rPr>
              <a:t>15 : 1</a:t>
            </a:r>
            <a:r>
              <a:rPr lang="en-US" altLang="zh-CN" sz="2400">
                <a:latin typeface="Times New Roman" charset="0"/>
              </a:rPr>
              <a:t> G(23.5 %) </a:t>
            </a:r>
          </a:p>
          <a:p>
            <a:pPr>
              <a:spcBef>
                <a:spcPct val="50000"/>
              </a:spcBef>
            </a:pPr>
            <a:r>
              <a:rPr lang="en-US" altLang="zh-CN" sz="2400">
                <a:latin typeface="Times New Roman" charset="0"/>
              </a:rPr>
              <a:t>       iso-C</a:t>
            </a:r>
            <a:r>
              <a:rPr lang="en-US" altLang="zh-CN" sz="2400" baseline="-25000">
                <a:latin typeface="Times New Roman" charset="0"/>
              </a:rPr>
              <a:t>17:0</a:t>
            </a:r>
            <a:r>
              <a:rPr lang="en-US" altLang="zh-CN" sz="2400">
                <a:latin typeface="Times New Roman" charset="0"/>
              </a:rPr>
              <a:t>3-OH (17.3 %)</a:t>
            </a:r>
            <a:r>
              <a:rPr lang="en-US" altLang="zh-CN"/>
              <a:t> </a:t>
            </a:r>
          </a:p>
        </p:txBody>
      </p:sp>
      <p:pic>
        <p:nvPicPr>
          <p:cNvPr id="34821" name="Picture 5">
            <a:hlinkClick r:id="rId2" action="ppaction://hlinksldjump"/>
          </p:cNvPr>
          <p:cNvPicPr>
            <a:picLocks noChangeAspect="1" noChangeArrowheads="1"/>
          </p:cNvPicPr>
          <p:nvPr/>
        </p:nvPicPr>
        <p:blipFill>
          <a:blip r:embed="rId3" cstate="print"/>
          <a:srcRect/>
          <a:stretch>
            <a:fillRect/>
          </a:stretch>
        </p:blipFill>
        <p:spPr bwMode="auto">
          <a:xfrm>
            <a:off x="304800" y="1371600"/>
            <a:ext cx="3962400" cy="2417763"/>
          </a:xfrm>
          <a:prstGeom prst="rect">
            <a:avLst/>
          </a:prstGeom>
          <a:noFill/>
          <a:ln w="9525">
            <a:noFill/>
            <a:miter lim="800000"/>
            <a:headEnd/>
            <a:tailEnd/>
          </a:ln>
        </p:spPr>
      </p:pic>
      <p:sp>
        <p:nvSpPr>
          <p:cNvPr id="34822" name="Text Box 6"/>
          <p:cNvSpPr txBox="1">
            <a:spLocks noChangeArrowheads="1"/>
          </p:cNvSpPr>
          <p:nvPr/>
        </p:nvSpPr>
        <p:spPr bwMode="auto">
          <a:xfrm>
            <a:off x="838200" y="4267200"/>
            <a:ext cx="2819400" cy="822325"/>
          </a:xfrm>
          <a:prstGeom prst="rect">
            <a:avLst/>
          </a:prstGeom>
          <a:noFill/>
          <a:ln w="9525" algn="ctr">
            <a:noFill/>
            <a:miter lim="800000"/>
            <a:headEnd/>
            <a:tailEnd/>
          </a:ln>
        </p:spPr>
        <p:txBody>
          <a:bodyPr>
            <a:spAutoFit/>
          </a:bodyPr>
          <a:lstStyle/>
          <a:p>
            <a:pPr algn="ctr">
              <a:spcBef>
                <a:spcPct val="50000"/>
              </a:spcBef>
            </a:pPr>
            <a:r>
              <a:rPr lang="en-US" altLang="zh-CN" sz="2400">
                <a:solidFill>
                  <a:schemeClr val="bg1"/>
                </a:solidFill>
                <a:latin typeface="Times New Roman" charset="0"/>
              </a:rPr>
              <a:t>Agilent 6890N GC SHERLOCK System</a:t>
            </a:r>
            <a:r>
              <a:rPr lang="en-US" altLang="zh-CN">
                <a:solidFill>
                  <a:schemeClr val="bg1"/>
                </a:solidFill>
              </a:rPr>
              <a:t> </a:t>
            </a:r>
          </a:p>
        </p:txBody>
      </p:sp>
      <p:pic>
        <p:nvPicPr>
          <p:cNvPr id="34823" name="Picture 7"/>
          <p:cNvPicPr>
            <a:picLocks noChangeAspect="1" noChangeArrowheads="1"/>
          </p:cNvPicPr>
          <p:nvPr/>
        </p:nvPicPr>
        <p:blipFill>
          <a:blip r:embed="rId4" cstate="print"/>
          <a:srcRect/>
          <a:stretch>
            <a:fillRect/>
          </a:stretch>
        </p:blipFill>
        <p:spPr bwMode="auto">
          <a:xfrm>
            <a:off x="4572000" y="1341438"/>
            <a:ext cx="4392613" cy="2532062"/>
          </a:xfrm>
          <a:prstGeom prst="rect">
            <a:avLst/>
          </a:prstGeom>
          <a:noFill/>
          <a:ln w="9525">
            <a:noFill/>
            <a:miter lim="800000"/>
            <a:headEnd/>
            <a:tailEnd/>
          </a:ln>
        </p:spPr>
      </p:pic>
    </p:spTree>
  </p:cSld>
  <p:clrMapOvr>
    <a:masterClrMapping/>
  </p:clrMapOvr>
  <p:transition advTm="8562"/>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611188" y="2708275"/>
          <a:ext cx="4752975" cy="3792538"/>
        </p:xfrm>
        <a:graphic>
          <a:graphicData uri="http://schemas.openxmlformats.org/presentationml/2006/ole">
            <mc:AlternateContent xmlns:mc="http://schemas.openxmlformats.org/markup-compatibility/2006">
              <mc:Choice xmlns:v="urn:schemas-microsoft-com:vml" Requires="v">
                <p:oleObj spid="_x0000_s3093" name="Graph" r:id="rId3" imgW="3700800" imgH="2845440" progId="">
                  <p:embed/>
                </p:oleObj>
              </mc:Choice>
              <mc:Fallback>
                <p:oleObj name="Graph" r:id="rId3" imgW="3700800" imgH="28454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708275"/>
                        <a:ext cx="4752975" cy="3792538"/>
                      </a:xfrm>
                      <a:prstGeom prst="rect">
                        <a:avLst/>
                      </a:prstGeom>
                      <a:solidFill>
                        <a:schemeClr val="bg1"/>
                      </a:solidFill>
                    </p:spPr>
                  </p:pic>
                </p:oleObj>
              </mc:Fallback>
            </mc:AlternateContent>
          </a:graphicData>
        </a:graphic>
      </p:graphicFrame>
      <p:pic>
        <p:nvPicPr>
          <p:cNvPr id="3075" name="图片 1"/>
          <p:cNvPicPr>
            <a:picLocks noChangeAspect="1" noChangeArrowheads="1"/>
          </p:cNvPicPr>
          <p:nvPr/>
        </p:nvPicPr>
        <p:blipFill>
          <a:blip r:embed="rId5" cstate="print"/>
          <a:srcRect/>
          <a:stretch>
            <a:fillRect/>
          </a:stretch>
        </p:blipFill>
        <p:spPr bwMode="auto">
          <a:xfrm>
            <a:off x="684213" y="115888"/>
            <a:ext cx="4248150" cy="2336800"/>
          </a:xfrm>
          <a:prstGeom prst="rect">
            <a:avLst/>
          </a:prstGeom>
          <a:solidFill>
            <a:srgbClr val="FFFFFF"/>
          </a:solidFill>
          <a:ln w="9525">
            <a:solidFill>
              <a:srgbClr val="000000"/>
            </a:solidFill>
            <a:miter lim="800000"/>
            <a:headEnd/>
            <a:tailEnd/>
          </a:ln>
        </p:spPr>
      </p:pic>
      <p:sp>
        <p:nvSpPr>
          <p:cNvPr id="3076" name="AutoShape 4"/>
          <p:cNvSpPr>
            <a:spLocks/>
          </p:cNvSpPr>
          <p:nvPr/>
        </p:nvSpPr>
        <p:spPr bwMode="auto">
          <a:xfrm>
            <a:off x="5867400" y="476250"/>
            <a:ext cx="2376488" cy="1211263"/>
          </a:xfrm>
          <a:prstGeom prst="accentCallout1">
            <a:avLst>
              <a:gd name="adj1" fmla="val 9435"/>
              <a:gd name="adj2" fmla="val -3208"/>
              <a:gd name="adj3" fmla="val 10880"/>
              <a:gd name="adj4" fmla="val -35005"/>
            </a:avLst>
          </a:prstGeom>
          <a:solidFill>
            <a:srgbClr val="FFCCCC"/>
          </a:solidFill>
          <a:ln w="9525">
            <a:solidFill>
              <a:schemeClr val="tx2"/>
            </a:solidFill>
            <a:miter lim="800000"/>
            <a:headEnd/>
            <a:tailEnd/>
          </a:ln>
        </p:spPr>
        <p:txBody>
          <a:bodyPr/>
          <a:lstStyle/>
          <a:p>
            <a:pPr marL="342900" indent="-342900" algn="ctr">
              <a:spcBef>
                <a:spcPct val="20000"/>
              </a:spcBef>
            </a:pPr>
            <a:r>
              <a:rPr lang="zh-CN" altLang="pt-BR" sz="2400" b="1">
                <a:solidFill>
                  <a:srgbClr val="006666"/>
                </a:solidFill>
              </a:rPr>
              <a:t>基因组</a:t>
            </a:r>
            <a:r>
              <a:rPr lang="pt-BR" altLang="zh-CN" sz="2400" b="1">
                <a:solidFill>
                  <a:srgbClr val="006666"/>
                </a:solidFill>
              </a:rPr>
              <a:t>G+C mol%</a:t>
            </a:r>
            <a:r>
              <a:rPr lang="zh-CN" altLang="pt-BR" sz="2400">
                <a:solidFill>
                  <a:srgbClr val="006666"/>
                </a:solidFill>
              </a:rPr>
              <a:t>：</a:t>
            </a:r>
            <a:r>
              <a:rPr lang="pt-BR" altLang="zh-CN" sz="2400">
                <a:solidFill>
                  <a:srgbClr val="006666"/>
                </a:solidFill>
              </a:rPr>
              <a:t>46.3% </a:t>
            </a:r>
            <a:endParaRPr lang="en-US" altLang="zh-CN" sz="2400">
              <a:solidFill>
                <a:srgbClr val="006666"/>
              </a:solidFill>
            </a:endParaRPr>
          </a:p>
        </p:txBody>
      </p:sp>
      <p:sp>
        <p:nvSpPr>
          <p:cNvPr id="3077" name="AutoShape 5"/>
          <p:cNvSpPr>
            <a:spLocks/>
          </p:cNvSpPr>
          <p:nvPr/>
        </p:nvSpPr>
        <p:spPr bwMode="auto">
          <a:xfrm>
            <a:off x="6300788" y="5734050"/>
            <a:ext cx="2447925" cy="936625"/>
          </a:xfrm>
          <a:prstGeom prst="accentCallout1">
            <a:avLst>
              <a:gd name="adj1" fmla="val 12204"/>
              <a:gd name="adj2" fmla="val -3111"/>
              <a:gd name="adj3" fmla="val -57120"/>
              <a:gd name="adj4" fmla="val -41958"/>
            </a:avLst>
          </a:prstGeom>
          <a:solidFill>
            <a:srgbClr val="FF9999"/>
          </a:solidFill>
          <a:ln w="9525">
            <a:solidFill>
              <a:schemeClr val="tx2"/>
            </a:solidFill>
            <a:miter lim="800000"/>
            <a:headEnd/>
            <a:tailEnd/>
          </a:ln>
        </p:spPr>
        <p:txBody>
          <a:bodyPr/>
          <a:lstStyle/>
          <a:p>
            <a:pPr marL="342900" indent="-342900" algn="ctr">
              <a:spcBef>
                <a:spcPct val="20000"/>
              </a:spcBef>
            </a:pPr>
            <a:r>
              <a:rPr lang="zh-CN" altLang="en-US" sz="2400" b="1">
                <a:solidFill>
                  <a:srgbClr val="006666"/>
                </a:solidFill>
              </a:rPr>
              <a:t>色素：</a:t>
            </a:r>
            <a:r>
              <a:rPr lang="zh-CN" altLang="en-US" sz="2400">
                <a:solidFill>
                  <a:srgbClr val="006666"/>
                </a:solidFill>
              </a:rPr>
              <a:t> </a:t>
            </a:r>
          </a:p>
          <a:p>
            <a:pPr marL="342900" indent="-342900" algn="ctr">
              <a:spcBef>
                <a:spcPct val="20000"/>
              </a:spcBef>
            </a:pPr>
            <a:r>
              <a:rPr lang="en-US" altLang="zh-CN" sz="2400">
                <a:solidFill>
                  <a:srgbClr val="006666"/>
                </a:solidFill>
              </a:rPr>
              <a:t>flexirubin-like</a:t>
            </a:r>
          </a:p>
        </p:txBody>
      </p:sp>
      <p:pic>
        <p:nvPicPr>
          <p:cNvPr id="3078" name="Picture 6" descr="I-2"/>
          <p:cNvPicPr>
            <a:picLocks noChangeAspect="1" noChangeArrowheads="1"/>
          </p:cNvPicPr>
          <p:nvPr/>
        </p:nvPicPr>
        <p:blipFill>
          <a:blip r:embed="rId6" cstate="print"/>
          <a:srcRect/>
          <a:stretch>
            <a:fillRect/>
          </a:stretch>
        </p:blipFill>
        <p:spPr bwMode="auto">
          <a:xfrm>
            <a:off x="5651500" y="1916113"/>
            <a:ext cx="3349625" cy="3003550"/>
          </a:xfrm>
          <a:prstGeom prst="rect">
            <a:avLst/>
          </a:prstGeom>
          <a:noFill/>
          <a:ln w="9525">
            <a:noFill/>
            <a:miter lim="800000"/>
            <a:headEnd/>
            <a:tailEnd/>
          </a:ln>
        </p:spPr>
      </p:pic>
      <p:sp>
        <p:nvSpPr>
          <p:cNvPr id="112647" name="Text Box 7"/>
          <p:cNvSpPr txBox="1">
            <a:spLocks noChangeArrowheads="1"/>
          </p:cNvSpPr>
          <p:nvPr/>
        </p:nvSpPr>
        <p:spPr bwMode="auto">
          <a:xfrm>
            <a:off x="6732588" y="4868863"/>
            <a:ext cx="1296987" cy="457200"/>
          </a:xfrm>
          <a:prstGeom prst="rect">
            <a:avLst/>
          </a:prstGeom>
          <a:noFill/>
          <a:ln w="9525">
            <a:noFill/>
            <a:miter lim="800000"/>
            <a:headEnd/>
            <a:tailEnd/>
          </a:ln>
          <a:effectLst/>
        </p:spPr>
        <p:txBody>
          <a:bodyPr>
            <a:spAutoFit/>
          </a:bodyPr>
          <a:lstStyle/>
          <a:p>
            <a:pPr>
              <a:spcBef>
                <a:spcPct val="50000"/>
              </a:spcBef>
              <a:defRPr/>
            </a:pPr>
            <a:r>
              <a:rPr lang="zh-CN" altLang="en-US" sz="2400" b="1">
                <a:solidFill>
                  <a:schemeClr val="bg1"/>
                </a:solidFill>
                <a:effectLst>
                  <a:outerShdw blurRad="38100" dist="38100" dir="2700000" algn="tl">
                    <a:srgbClr val="000000"/>
                  </a:outerShdw>
                </a:effectLst>
              </a:rPr>
              <a:t>极性脂</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00113" y="333375"/>
            <a:ext cx="7920037" cy="836613"/>
          </a:xfrm>
        </p:spPr>
        <p:txBody>
          <a:bodyPr/>
          <a:lstStyle/>
          <a:p>
            <a:pPr eaLnBrk="1" hangingPunct="1"/>
            <a:r>
              <a:rPr lang="zh-CN" altLang="en-US" b="1" dirty="0" smtClean="0">
                <a:solidFill>
                  <a:srgbClr val="FFFF66"/>
                </a:solidFill>
              </a:rPr>
              <a:t>受试细菌初步鉴定</a:t>
            </a:r>
          </a:p>
        </p:txBody>
      </p:sp>
      <p:sp>
        <p:nvSpPr>
          <p:cNvPr id="35843" name="Rectangle 3"/>
          <p:cNvSpPr>
            <a:spLocks noGrp="1" noChangeArrowheads="1"/>
          </p:cNvSpPr>
          <p:nvPr>
            <p:ph type="body" idx="1"/>
          </p:nvPr>
        </p:nvSpPr>
        <p:spPr>
          <a:xfrm>
            <a:off x="288032" y="908050"/>
            <a:ext cx="8892480" cy="3960813"/>
          </a:xfrm>
          <a:noFill/>
        </p:spPr>
        <p:txBody>
          <a:bodyPr/>
          <a:lstStyle/>
          <a:p>
            <a:pPr marL="180975" indent="-180975" eaLnBrk="1" hangingPunct="1">
              <a:lnSpc>
                <a:spcPct val="150000"/>
              </a:lnSpc>
            </a:pPr>
            <a:r>
              <a:rPr lang="zh-CN" altLang="en-US" sz="2400" b="1" dirty="0" smtClean="0">
                <a:solidFill>
                  <a:schemeClr val="bg1"/>
                </a:solidFill>
              </a:rPr>
              <a:t>分离环境</a:t>
            </a:r>
          </a:p>
          <a:p>
            <a:pPr marL="180975" indent="-180975" eaLnBrk="1" hangingPunct="1">
              <a:lnSpc>
                <a:spcPct val="150000"/>
              </a:lnSpc>
            </a:pPr>
            <a:r>
              <a:rPr lang="zh-CN" altLang="en-US" sz="2400" b="1" dirty="0" smtClean="0">
                <a:solidFill>
                  <a:schemeClr val="bg1"/>
                </a:solidFill>
              </a:rPr>
              <a:t>形态特征（菌落</a:t>
            </a:r>
            <a:r>
              <a:rPr lang="zh-CN" altLang="en-US" sz="2400" b="1" dirty="0" smtClean="0">
                <a:solidFill>
                  <a:schemeClr val="bg1"/>
                </a:solidFill>
              </a:rPr>
              <a:t>特征</a:t>
            </a:r>
            <a:r>
              <a:rPr lang="zh-CN" altLang="en-US" sz="2400" b="1" dirty="0">
                <a:solidFill>
                  <a:schemeClr val="bg1"/>
                </a:solidFill>
              </a:rPr>
              <a:t>及</a:t>
            </a:r>
            <a:r>
              <a:rPr lang="zh-CN" altLang="en-US" sz="2400" b="1" dirty="0" smtClean="0">
                <a:solidFill>
                  <a:schemeClr val="bg1"/>
                </a:solidFill>
              </a:rPr>
              <a:t>显微特征</a:t>
            </a:r>
            <a:r>
              <a:rPr lang="en-US" altLang="zh-CN" sz="2400" b="1" dirty="0" smtClean="0">
                <a:solidFill>
                  <a:schemeClr val="bg1"/>
                </a:solidFill>
              </a:rPr>
              <a:t>——</a:t>
            </a:r>
            <a:r>
              <a:rPr lang="zh-CN" altLang="en-US" sz="2400" b="1" dirty="0" smtClean="0">
                <a:solidFill>
                  <a:schemeClr val="bg1"/>
                </a:solidFill>
              </a:rPr>
              <a:t>革兰氏染色</a:t>
            </a:r>
            <a:r>
              <a:rPr lang="zh-CN" altLang="en-US" sz="2400" b="1" dirty="0" smtClean="0">
                <a:solidFill>
                  <a:schemeClr val="bg1"/>
                </a:solidFill>
              </a:rPr>
              <a:t>；鞭毛</a:t>
            </a:r>
            <a:r>
              <a:rPr lang="zh-CN" altLang="en-US" sz="2400" b="1" dirty="0" smtClean="0">
                <a:solidFill>
                  <a:schemeClr val="bg1"/>
                </a:solidFill>
              </a:rPr>
              <a:t>染色）</a:t>
            </a:r>
            <a:endParaRPr lang="zh-CN" altLang="en-US" sz="2400" b="1" dirty="0" smtClean="0">
              <a:solidFill>
                <a:schemeClr val="bg1"/>
              </a:solidFill>
            </a:endParaRPr>
          </a:p>
          <a:p>
            <a:pPr marL="180975" indent="-180975" eaLnBrk="1" hangingPunct="1">
              <a:lnSpc>
                <a:spcPct val="150000"/>
              </a:lnSpc>
            </a:pPr>
            <a:r>
              <a:rPr lang="zh-CN" altLang="en-US" sz="2400" b="1" dirty="0" smtClean="0">
                <a:solidFill>
                  <a:schemeClr val="bg1"/>
                </a:solidFill>
              </a:rPr>
              <a:t>理化特性（淀粉平板，糖发酵，抗生素抗性</a:t>
            </a:r>
            <a:r>
              <a:rPr lang="en-US" altLang="zh-CN" sz="2400" b="1" dirty="0" smtClean="0">
                <a:solidFill>
                  <a:schemeClr val="bg1"/>
                </a:solidFill>
              </a:rPr>
              <a:t>…</a:t>
            </a:r>
            <a:r>
              <a:rPr lang="zh-CN" altLang="en-US" sz="2400" b="1" dirty="0" smtClean="0">
                <a:solidFill>
                  <a:schemeClr val="bg1"/>
                </a:solidFill>
              </a:rPr>
              <a:t>）  </a:t>
            </a:r>
          </a:p>
          <a:p>
            <a:pPr marL="180975" indent="-180975" eaLnBrk="1" hangingPunct="1">
              <a:lnSpc>
                <a:spcPct val="150000"/>
              </a:lnSpc>
            </a:pPr>
            <a:r>
              <a:rPr lang="en-US" altLang="zh-CN" sz="2400" b="1" dirty="0" smtClean="0">
                <a:solidFill>
                  <a:schemeClr val="bg1"/>
                </a:solidFill>
              </a:rPr>
              <a:t>16S </a:t>
            </a:r>
            <a:r>
              <a:rPr lang="en-US" altLang="zh-CN" sz="2400" b="1" dirty="0" err="1" smtClean="0">
                <a:solidFill>
                  <a:schemeClr val="bg1"/>
                </a:solidFill>
              </a:rPr>
              <a:t>rRNA</a:t>
            </a:r>
            <a:r>
              <a:rPr lang="zh-CN" altLang="en-US" sz="2400" b="1" dirty="0" smtClean="0">
                <a:solidFill>
                  <a:schemeClr val="bg1"/>
                </a:solidFill>
              </a:rPr>
              <a:t>基因</a:t>
            </a:r>
            <a:r>
              <a:rPr lang="en-US" altLang="zh-CN" sz="2400" b="1" dirty="0" smtClean="0">
                <a:solidFill>
                  <a:schemeClr val="bg1"/>
                </a:solidFill>
              </a:rPr>
              <a:t>PCR</a:t>
            </a:r>
            <a:r>
              <a:rPr lang="zh-CN" altLang="en-US" sz="2400" b="1" dirty="0" smtClean="0">
                <a:solidFill>
                  <a:schemeClr val="bg1"/>
                </a:solidFill>
              </a:rPr>
              <a:t>结果及网上比对结果</a:t>
            </a:r>
          </a:p>
          <a:p>
            <a:pPr marL="180975" indent="-180975" eaLnBrk="1" hangingPunct="1">
              <a:lnSpc>
                <a:spcPct val="150000"/>
              </a:lnSpc>
            </a:pPr>
            <a:r>
              <a:rPr lang="zh-CN" altLang="en-US" sz="2400" b="1" dirty="0" smtClean="0">
                <a:solidFill>
                  <a:schemeClr val="bg1"/>
                </a:solidFill>
              </a:rPr>
              <a:t>结论和讨论 </a:t>
            </a:r>
          </a:p>
          <a:p>
            <a:pPr marL="180975" indent="-180975" eaLnBrk="1" hangingPunct="1">
              <a:lnSpc>
                <a:spcPct val="150000"/>
              </a:lnSpc>
            </a:pPr>
            <a:r>
              <a:rPr lang="zh-CN" altLang="en-US" sz="2400" b="1" dirty="0" smtClean="0">
                <a:solidFill>
                  <a:schemeClr val="bg1"/>
                </a:solidFill>
              </a:rPr>
              <a:t>参考文献</a:t>
            </a:r>
            <a:r>
              <a:rPr lang="zh-CN" altLang="en-US" sz="2400" b="1" dirty="0" smtClean="0"/>
              <a:t> </a:t>
            </a:r>
            <a:endParaRPr lang="zh-CN" altLang="en-US" sz="2400" b="1" dirty="0" smtClean="0">
              <a:solidFill>
                <a:srgbClr val="66FF33"/>
              </a:solidFill>
            </a:endParaRPr>
          </a:p>
        </p:txBody>
      </p:sp>
      <p:sp>
        <p:nvSpPr>
          <p:cNvPr id="35844" name="Rectangle 4"/>
          <p:cNvSpPr>
            <a:spLocks noChangeArrowheads="1"/>
          </p:cNvSpPr>
          <p:nvPr/>
        </p:nvSpPr>
        <p:spPr bwMode="auto">
          <a:xfrm>
            <a:off x="3347865" y="3357563"/>
            <a:ext cx="5544615" cy="2003625"/>
          </a:xfrm>
          <a:prstGeom prst="rect">
            <a:avLst/>
          </a:prstGeom>
          <a:solidFill>
            <a:schemeClr val="tx1"/>
          </a:solidFill>
          <a:ln w="9525">
            <a:noFill/>
            <a:miter lim="800000"/>
            <a:headEnd/>
            <a:tailEnd/>
          </a:ln>
        </p:spPr>
        <p:txBody>
          <a:bodyPr wrap="square">
            <a:spAutoFit/>
          </a:bodyPr>
          <a:lstStyle/>
          <a:p>
            <a:r>
              <a:rPr lang="zh-CN" altLang="en-US" b="1" dirty="0" smtClean="0">
                <a:solidFill>
                  <a:srgbClr val="FFFF00"/>
                </a:solidFill>
              </a:rPr>
              <a:t>       网址</a:t>
            </a:r>
            <a:r>
              <a:rPr lang="zh-CN" altLang="en-US" b="1" dirty="0">
                <a:solidFill>
                  <a:srgbClr val="FFFF00"/>
                </a:solidFill>
              </a:rPr>
              <a:t>：</a:t>
            </a:r>
          </a:p>
          <a:p>
            <a:r>
              <a:rPr lang="en-US" altLang="en-US" b="1" dirty="0">
                <a:solidFill>
                  <a:schemeClr val="bg1"/>
                </a:solidFill>
              </a:rPr>
              <a:t>http://blast.ncbi.nlm.nih.gov/Blast.cgi</a:t>
            </a:r>
            <a:endParaRPr lang="en-US" altLang="zh-CN" b="1" dirty="0">
              <a:solidFill>
                <a:schemeClr val="bg1"/>
              </a:solidFill>
            </a:endParaRPr>
          </a:p>
          <a:p>
            <a:pPr>
              <a:lnSpc>
                <a:spcPct val="90000"/>
              </a:lnSpc>
            </a:pPr>
            <a:r>
              <a:rPr lang="en-US" altLang="zh-CN" b="1" dirty="0">
                <a:solidFill>
                  <a:schemeClr val="bg1"/>
                </a:solidFill>
              </a:rPr>
              <a:t>http://eztaxon-e.ezbiocloud.net</a:t>
            </a:r>
            <a:endParaRPr lang="en-US" altLang="zh-CN" b="1" dirty="0">
              <a:solidFill>
                <a:schemeClr val="bg1"/>
              </a:solidFill>
              <a:hlinkClick r:id="rId2"/>
            </a:endParaRPr>
          </a:p>
          <a:p>
            <a:r>
              <a:rPr lang="en-US" altLang="zh-CN" b="1" dirty="0">
                <a:solidFill>
                  <a:srgbClr val="FFFF00"/>
                </a:solidFill>
              </a:rPr>
              <a:t>      </a:t>
            </a:r>
            <a:r>
              <a:rPr lang="zh-CN" altLang="en-US" b="1" dirty="0">
                <a:solidFill>
                  <a:srgbClr val="FFFF00"/>
                </a:solidFill>
              </a:rPr>
              <a:t>菌种查询：</a:t>
            </a:r>
          </a:p>
          <a:p>
            <a:r>
              <a:rPr lang="en-US" altLang="zh-CN" b="1" dirty="0">
                <a:solidFill>
                  <a:schemeClr val="bg1"/>
                </a:solidFill>
              </a:rPr>
              <a:t>http://www.bacterio.cict.fr/</a:t>
            </a:r>
          </a:p>
          <a:p>
            <a:r>
              <a:rPr lang="en-US" altLang="zh-CN" b="1" dirty="0">
                <a:solidFill>
                  <a:srgbClr val="FFFF00"/>
                </a:solidFill>
              </a:rPr>
              <a:t>      </a:t>
            </a:r>
            <a:r>
              <a:rPr lang="zh-CN" altLang="en-US" b="1" dirty="0">
                <a:solidFill>
                  <a:srgbClr val="FFFF00"/>
                </a:solidFill>
              </a:rPr>
              <a:t>伯杰氏系统细菌学手册</a:t>
            </a:r>
          </a:p>
          <a:p>
            <a:r>
              <a:rPr lang="zh-CN" altLang="en-US" b="1" dirty="0">
                <a:solidFill>
                  <a:schemeClr val="bg1"/>
                </a:solidFill>
              </a:rPr>
              <a:t>（</a:t>
            </a:r>
            <a:r>
              <a:rPr lang="en-US" altLang="zh-CN" b="1" dirty="0" err="1" smtClean="0">
                <a:solidFill>
                  <a:schemeClr val="bg1"/>
                </a:solidFill>
              </a:rPr>
              <a:t>Bergey’s</a:t>
            </a:r>
            <a:r>
              <a:rPr lang="en-US" altLang="zh-CN" b="1" dirty="0" smtClean="0">
                <a:solidFill>
                  <a:schemeClr val="bg1"/>
                </a:solidFill>
              </a:rPr>
              <a:t> </a:t>
            </a:r>
            <a:r>
              <a:rPr lang="en-US" altLang="zh-CN" b="1" dirty="0">
                <a:solidFill>
                  <a:schemeClr val="bg1"/>
                </a:solidFill>
              </a:rPr>
              <a:t>Manual of </a:t>
            </a:r>
            <a:r>
              <a:rPr lang="en-US" altLang="zh-CN" b="1" dirty="0" smtClean="0">
                <a:solidFill>
                  <a:schemeClr val="bg1"/>
                </a:solidFill>
              </a:rPr>
              <a:t>Systematic </a:t>
            </a:r>
            <a:r>
              <a:rPr lang="en-US" altLang="zh-CN" b="1" dirty="0">
                <a:solidFill>
                  <a:schemeClr val="bg1"/>
                </a:solidFill>
              </a:rPr>
              <a:t>Bacteriology</a:t>
            </a:r>
            <a:r>
              <a:rPr lang="zh-CN" altLang="en-US" b="1" dirty="0">
                <a:solidFill>
                  <a:schemeClr val="bg1"/>
                </a:solidFill>
              </a:rPr>
              <a:t>）</a:t>
            </a:r>
            <a:r>
              <a:rPr lang="zh-CN" altLang="en-US" dirty="0">
                <a:solidFill>
                  <a:schemeClr val="bg1"/>
                </a:solidFill>
              </a:rPr>
              <a:t> </a:t>
            </a:r>
          </a:p>
        </p:txBody>
      </p:sp>
      <p:sp>
        <p:nvSpPr>
          <p:cNvPr id="35845" name="Text Box 5"/>
          <p:cNvSpPr txBox="1">
            <a:spLocks noChangeArrowheads="1"/>
          </p:cNvSpPr>
          <p:nvPr/>
        </p:nvSpPr>
        <p:spPr bwMode="auto">
          <a:xfrm>
            <a:off x="467544" y="4941168"/>
            <a:ext cx="2592288" cy="1160463"/>
          </a:xfrm>
          <a:prstGeom prst="rect">
            <a:avLst/>
          </a:prstGeom>
          <a:solidFill>
            <a:srgbClr val="FFFF99"/>
          </a:solidFill>
          <a:ln w="9525">
            <a:noFill/>
            <a:miter lim="800000"/>
            <a:headEnd/>
            <a:tailEnd/>
          </a:ln>
        </p:spPr>
        <p:txBody>
          <a:bodyPr wrap="square">
            <a:spAutoFit/>
          </a:bodyPr>
          <a:lstStyle/>
          <a:p>
            <a:pPr>
              <a:spcBef>
                <a:spcPct val="50000"/>
              </a:spcBef>
            </a:pPr>
            <a:r>
              <a:rPr lang="zh-CN" altLang="en-US" sz="2800" b="1">
                <a:solidFill>
                  <a:srgbClr val="0000FF"/>
                </a:solidFill>
              </a:rPr>
              <a:t>制作</a:t>
            </a:r>
            <a:r>
              <a:rPr lang="en-US" altLang="zh-CN" sz="2800" b="1">
                <a:solidFill>
                  <a:srgbClr val="0000FF"/>
                </a:solidFill>
              </a:rPr>
              <a:t>ppt</a:t>
            </a:r>
          </a:p>
          <a:p>
            <a:pPr>
              <a:spcBef>
                <a:spcPct val="50000"/>
              </a:spcBef>
            </a:pPr>
            <a:r>
              <a:rPr lang="zh-CN" altLang="en-US" sz="2800" b="1">
                <a:solidFill>
                  <a:srgbClr val="0000FF"/>
                </a:solidFill>
              </a:rPr>
              <a:t>集中展示</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395288" y="609600"/>
            <a:ext cx="83518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bg1"/>
                </a:solidFill>
                <a:latin typeface="Tahoma" pitchFamily="34" charset="0"/>
                <a:ea typeface="楷体_GB2312" pitchFamily="49" charset="-122"/>
              </a:defRPr>
            </a:lvl1pPr>
            <a:lvl2pPr marL="742950" indent="-285750" eaLnBrk="0" hangingPunct="0">
              <a:defRPr kumimoji="1" sz="3600">
                <a:solidFill>
                  <a:schemeClr val="bg1"/>
                </a:solidFill>
                <a:latin typeface="Tahoma" pitchFamily="34" charset="0"/>
                <a:ea typeface="楷体_GB2312" pitchFamily="49" charset="-122"/>
              </a:defRPr>
            </a:lvl2pPr>
            <a:lvl3pPr marL="1143000" indent="-228600" eaLnBrk="0" hangingPunct="0">
              <a:defRPr kumimoji="1" sz="3600">
                <a:solidFill>
                  <a:schemeClr val="bg1"/>
                </a:solidFill>
                <a:latin typeface="Tahoma" pitchFamily="34" charset="0"/>
                <a:ea typeface="楷体_GB2312" pitchFamily="49" charset="-122"/>
              </a:defRPr>
            </a:lvl3pPr>
            <a:lvl4pPr marL="1600200" indent="-228600" eaLnBrk="0" hangingPunct="0">
              <a:defRPr kumimoji="1" sz="3600">
                <a:solidFill>
                  <a:schemeClr val="bg1"/>
                </a:solidFill>
                <a:latin typeface="Tahoma" pitchFamily="34" charset="0"/>
                <a:ea typeface="楷体_GB2312" pitchFamily="49" charset="-122"/>
              </a:defRPr>
            </a:lvl4pPr>
            <a:lvl5pPr marL="2057400" indent="-228600" eaLnBrk="0" hangingPunct="0">
              <a:defRPr kumimoji="1" sz="3600">
                <a:solidFill>
                  <a:schemeClr val="bg1"/>
                </a:solidFill>
                <a:latin typeface="Tahoma" pitchFamily="34" charset="0"/>
                <a:ea typeface="楷体_GB2312" pitchFamily="49" charset="-122"/>
              </a:defRPr>
            </a:lvl5pPr>
            <a:lvl6pPr marL="25146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6pPr>
            <a:lvl7pPr marL="29718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7pPr>
            <a:lvl8pPr marL="34290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8pPr>
            <a:lvl9pPr marL="38862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9pPr>
          </a:lstStyle>
          <a:p>
            <a:pPr algn="l" eaLnBrk="1" hangingPunct="1">
              <a:spcBef>
                <a:spcPct val="50000"/>
              </a:spcBef>
            </a:pPr>
            <a:r>
              <a:rPr lang="zh-CN" altLang="en-US">
                <a:latin typeface="黑体" pitchFamily="2" charset="-122"/>
                <a:ea typeface="黑体" pitchFamily="2" charset="-122"/>
              </a:rPr>
              <a:t>11:30-13:30</a:t>
            </a:r>
          </a:p>
        </p:txBody>
      </p:sp>
      <p:sp>
        <p:nvSpPr>
          <p:cNvPr id="25603" name="Text Box 3"/>
          <p:cNvSpPr txBox="1">
            <a:spLocks noChangeArrowheads="1"/>
          </p:cNvSpPr>
          <p:nvPr/>
        </p:nvSpPr>
        <p:spPr bwMode="auto">
          <a:xfrm>
            <a:off x="1655763" y="0"/>
            <a:ext cx="5832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bg1"/>
                </a:solidFill>
                <a:latin typeface="Tahoma" pitchFamily="34" charset="0"/>
                <a:ea typeface="楷体_GB2312" pitchFamily="49" charset="-122"/>
              </a:defRPr>
            </a:lvl1pPr>
            <a:lvl2pPr marL="742950" indent="-285750" eaLnBrk="0" hangingPunct="0">
              <a:defRPr kumimoji="1" sz="3600">
                <a:solidFill>
                  <a:schemeClr val="bg1"/>
                </a:solidFill>
                <a:latin typeface="Tahoma" pitchFamily="34" charset="0"/>
                <a:ea typeface="楷体_GB2312" pitchFamily="49" charset="-122"/>
              </a:defRPr>
            </a:lvl2pPr>
            <a:lvl3pPr marL="1143000" indent="-228600" eaLnBrk="0" hangingPunct="0">
              <a:defRPr kumimoji="1" sz="3600">
                <a:solidFill>
                  <a:schemeClr val="bg1"/>
                </a:solidFill>
                <a:latin typeface="Tahoma" pitchFamily="34" charset="0"/>
                <a:ea typeface="楷体_GB2312" pitchFamily="49" charset="-122"/>
              </a:defRPr>
            </a:lvl3pPr>
            <a:lvl4pPr marL="1600200" indent="-228600" eaLnBrk="0" hangingPunct="0">
              <a:defRPr kumimoji="1" sz="3600">
                <a:solidFill>
                  <a:schemeClr val="bg1"/>
                </a:solidFill>
                <a:latin typeface="Tahoma" pitchFamily="34" charset="0"/>
                <a:ea typeface="楷体_GB2312" pitchFamily="49" charset="-122"/>
              </a:defRPr>
            </a:lvl4pPr>
            <a:lvl5pPr marL="2057400" indent="-228600" eaLnBrk="0" hangingPunct="0">
              <a:defRPr kumimoji="1" sz="3600">
                <a:solidFill>
                  <a:schemeClr val="bg1"/>
                </a:solidFill>
                <a:latin typeface="Tahoma" pitchFamily="34" charset="0"/>
                <a:ea typeface="楷体_GB2312" pitchFamily="49" charset="-122"/>
              </a:defRPr>
            </a:lvl5pPr>
            <a:lvl6pPr marL="25146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6pPr>
            <a:lvl7pPr marL="29718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7pPr>
            <a:lvl8pPr marL="34290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8pPr>
            <a:lvl9pPr marL="38862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9pPr>
          </a:lstStyle>
          <a:p>
            <a:pPr eaLnBrk="1" hangingPunct="1">
              <a:spcBef>
                <a:spcPct val="50000"/>
              </a:spcBef>
            </a:pPr>
            <a:r>
              <a:rPr lang="zh-CN" altLang="en-US" b="1">
                <a:solidFill>
                  <a:srgbClr val="FFFF00"/>
                </a:solidFill>
              </a:rPr>
              <a:t>分班进行</a:t>
            </a:r>
          </a:p>
        </p:txBody>
      </p:sp>
      <p:graphicFrame>
        <p:nvGraphicFramePr>
          <p:cNvPr id="43012" name="Group 4"/>
          <p:cNvGraphicFramePr>
            <a:graphicFrameLocks noGrp="1"/>
          </p:cNvGraphicFramePr>
          <p:nvPr>
            <p:extLst>
              <p:ext uri="{D42A27DB-BD31-4B8C-83A1-F6EECF244321}">
                <p14:modId xmlns:p14="http://schemas.microsoft.com/office/powerpoint/2010/main" val="4261592401"/>
              </p:ext>
            </p:extLst>
          </p:nvPr>
        </p:nvGraphicFramePr>
        <p:xfrm>
          <a:off x="466725" y="1371600"/>
          <a:ext cx="8208963" cy="2316256"/>
        </p:xfrm>
        <a:graphic>
          <a:graphicData uri="http://schemas.openxmlformats.org/drawingml/2006/table">
            <a:tbl>
              <a:tblPr/>
              <a:tblGrid>
                <a:gridCol w="1430338"/>
                <a:gridCol w="2817812"/>
                <a:gridCol w="1733550"/>
                <a:gridCol w="2227263"/>
              </a:tblGrid>
              <a:tr h="57904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smtClean="0">
                          <a:ln>
                            <a:noFill/>
                          </a:ln>
                          <a:solidFill>
                            <a:schemeClr val="bg1"/>
                          </a:solidFill>
                          <a:effectLst/>
                          <a:latin typeface="Times New Roman" charset="0"/>
                          <a:ea typeface="宋体" pitchFamily="2" charset="-122"/>
                          <a:cs typeface="Times New Roman" charset="0"/>
                        </a:rPr>
                        <a:t>时  间</a:t>
                      </a:r>
                      <a:endParaRPr kumimoji="1" lang="zh-CN" altLang="en-US" sz="3200" b="1" i="0" u="none" strike="noStrike" cap="none" normalizeH="0" baseline="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smtClean="0">
                          <a:ln>
                            <a:noFill/>
                          </a:ln>
                          <a:solidFill>
                            <a:schemeClr val="bg1"/>
                          </a:solidFill>
                          <a:effectLst/>
                          <a:latin typeface="Times New Roman" charset="0"/>
                          <a:ea typeface="宋体" pitchFamily="2" charset="-122"/>
                          <a:cs typeface="Times New Roman" charset="0"/>
                        </a:rPr>
                        <a:t>班   级</a:t>
                      </a:r>
                      <a:endParaRPr kumimoji="1" lang="zh-CN" altLang="en-US" sz="3200" b="1" i="0" u="none" strike="noStrike" cap="none" normalizeH="0" baseline="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5790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smtClean="0">
                          <a:ln>
                            <a:noFill/>
                          </a:ln>
                          <a:solidFill>
                            <a:schemeClr val="bg1"/>
                          </a:solidFill>
                          <a:effectLst/>
                          <a:latin typeface="Times New Roman" charset="0"/>
                          <a:ea typeface="宋体" pitchFamily="2" charset="-122"/>
                          <a:cs typeface="Times New Roman" charset="0"/>
                        </a:rPr>
                        <a:t>第一组</a:t>
                      </a:r>
                      <a:endParaRPr kumimoji="1" lang="zh-CN" altLang="en-US" sz="3200" b="1" i="0" u="none" strike="noStrike" cap="none" normalizeH="0" baseline="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12月</a:t>
                      </a:r>
                      <a:r>
                        <a:rPr kumimoji="1" lang="en-US" altLang="zh-CN" sz="3200" b="1" i="0" u="none" strike="noStrike" cap="none" normalizeH="0" baseline="0" dirty="0" smtClean="0">
                          <a:ln>
                            <a:noFill/>
                          </a:ln>
                          <a:solidFill>
                            <a:schemeClr val="bg1"/>
                          </a:solidFill>
                          <a:effectLst/>
                          <a:latin typeface="Times New Roman" charset="0"/>
                          <a:ea typeface="宋体" pitchFamily="2" charset="-122"/>
                          <a:cs typeface="Times New Roman" charset="0"/>
                        </a:rPr>
                        <a:t>5-7</a:t>
                      </a: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日</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rPr>
                        <a:t>弘国</a:t>
                      </a:r>
                      <a:r>
                        <a:rPr kumimoji="1" lang="en-US" altLang="zh-CN" sz="3200" b="1" i="0" u="none" strike="noStrike" cap="none" normalizeH="0" baseline="0" dirty="0" smtClean="0">
                          <a:ln>
                            <a:noFill/>
                          </a:ln>
                          <a:solidFill>
                            <a:schemeClr val="bg1"/>
                          </a:solidFill>
                          <a:effectLst/>
                          <a:latin typeface="Times New Roman" charset="0"/>
                          <a:ea typeface="宋体" pitchFamily="2" charset="-122"/>
                        </a:rPr>
                        <a:t>1</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1" lang="zh-CN" altLang="en-US" sz="3200" b="1" i="0" u="none" strike="noStrike" cap="none" normalizeH="0" baseline="0" dirty="0" smtClean="0">
                          <a:ln>
                            <a:noFill/>
                          </a:ln>
                          <a:solidFill>
                            <a:schemeClr val="bg1"/>
                          </a:solidFill>
                          <a:effectLst/>
                          <a:latin typeface="Times New Roman" charset="0"/>
                          <a:ea typeface="宋体" pitchFamily="2" charset="-122"/>
                        </a:rPr>
                        <a:t>弘国</a:t>
                      </a:r>
                      <a:r>
                        <a:rPr kumimoji="1" lang="en-US" altLang="zh-CN" sz="3200" b="1" i="0" u="none" strike="noStrike" cap="none" normalizeH="0" baseline="0" dirty="0" smtClean="0">
                          <a:ln>
                            <a:noFill/>
                          </a:ln>
                          <a:solidFill>
                            <a:schemeClr val="bg1"/>
                          </a:solidFill>
                          <a:effectLst/>
                          <a:latin typeface="Times New Roman" charset="0"/>
                          <a:ea typeface="宋体" pitchFamily="2" charset="-122"/>
                        </a:rPr>
                        <a:t>2</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5790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smtClean="0">
                          <a:ln>
                            <a:noFill/>
                          </a:ln>
                          <a:solidFill>
                            <a:schemeClr val="bg1"/>
                          </a:solidFill>
                          <a:effectLst/>
                          <a:latin typeface="Times New Roman" charset="0"/>
                          <a:ea typeface="宋体" pitchFamily="2" charset="-122"/>
                          <a:cs typeface="Times New Roman" charset="0"/>
                        </a:rPr>
                        <a:t>第二组</a:t>
                      </a:r>
                      <a:endParaRPr kumimoji="1" lang="zh-CN" altLang="en-US" sz="3200" b="1" i="0" u="none" strike="noStrike" cap="none" normalizeH="0" baseline="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12月</a:t>
                      </a:r>
                      <a:r>
                        <a:rPr kumimoji="1" lang="en-US" altLang="zh-CN" sz="3200" b="1" i="0" u="none" strike="noStrike" cap="none" normalizeH="0" baseline="0" dirty="0" smtClean="0">
                          <a:ln>
                            <a:noFill/>
                          </a:ln>
                          <a:solidFill>
                            <a:schemeClr val="bg1"/>
                          </a:solidFill>
                          <a:effectLst/>
                          <a:latin typeface="Times New Roman" charset="0"/>
                          <a:ea typeface="宋体" pitchFamily="2" charset="-122"/>
                          <a:cs typeface="Times New Roman" charset="0"/>
                        </a:rPr>
                        <a:t>12-14</a:t>
                      </a: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日</a:t>
                      </a: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rPr>
                        <a:t>生技</a:t>
                      </a:r>
                      <a:r>
                        <a:rPr kumimoji="1" lang="en-US" altLang="zh-CN" sz="3200" b="1" i="0" u="none" strike="noStrike" cap="none" normalizeH="0" baseline="0" dirty="0" smtClean="0">
                          <a:ln>
                            <a:noFill/>
                          </a:ln>
                          <a:solidFill>
                            <a:schemeClr val="bg1"/>
                          </a:solidFill>
                          <a:effectLst/>
                          <a:latin typeface="Times New Roman" charset="0"/>
                          <a:ea typeface="宋体" pitchFamily="2" charset="-122"/>
                        </a:rPr>
                        <a:t>1</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rPr>
                        <a:t>生基</a:t>
                      </a:r>
                      <a:r>
                        <a:rPr kumimoji="1" lang="en-US" altLang="zh-CN" sz="3200" b="1" i="0" u="none" strike="noStrike" cap="none" normalizeH="0" baseline="0" dirty="0" smtClean="0">
                          <a:ln>
                            <a:noFill/>
                          </a:ln>
                          <a:solidFill>
                            <a:schemeClr val="bg1"/>
                          </a:solidFill>
                          <a:effectLst/>
                          <a:latin typeface="Times New Roman" charset="0"/>
                          <a:ea typeface="宋体" pitchFamily="2" charset="-122"/>
                        </a:rPr>
                        <a:t>1</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r h="57904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en-US" sz="3200" b="1" i="0" u="none" strike="noStrike" cap="none" normalizeH="0" baseline="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en-US" sz="3200" b="1" i="0" u="none" strike="noStrike" cap="none" normalizeH="0" baseline="0" smtClean="0">
                        <a:ln>
                          <a:noFill/>
                        </a:ln>
                        <a:solidFill>
                          <a:schemeClr val="bg1"/>
                        </a:solidFill>
                        <a:effectLst/>
                        <a:latin typeface="Times New Roman" charset="0"/>
                        <a:ea typeface="宋体" pitchFamily="2" charset="-122"/>
                      </a:endParaRPr>
                    </a:p>
                  </a:txBody>
                  <a:tcPr marT="45692" marB="45692"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630" name="Text Box 30"/>
          <p:cNvSpPr txBox="1">
            <a:spLocks noChangeArrowheads="1"/>
          </p:cNvSpPr>
          <p:nvPr/>
        </p:nvSpPr>
        <p:spPr bwMode="auto">
          <a:xfrm>
            <a:off x="428625" y="3714750"/>
            <a:ext cx="835183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a:solidFill>
                  <a:schemeClr val="bg1"/>
                </a:solidFill>
                <a:latin typeface="Tahoma" pitchFamily="34" charset="0"/>
                <a:ea typeface="楷体_GB2312" pitchFamily="49" charset="-122"/>
              </a:defRPr>
            </a:lvl1pPr>
            <a:lvl2pPr marL="742950" indent="-285750" eaLnBrk="0" hangingPunct="0">
              <a:defRPr kumimoji="1" sz="3600">
                <a:solidFill>
                  <a:schemeClr val="bg1"/>
                </a:solidFill>
                <a:latin typeface="Tahoma" pitchFamily="34" charset="0"/>
                <a:ea typeface="楷体_GB2312" pitchFamily="49" charset="-122"/>
              </a:defRPr>
            </a:lvl2pPr>
            <a:lvl3pPr marL="1143000" indent="-228600" eaLnBrk="0" hangingPunct="0">
              <a:defRPr kumimoji="1" sz="3600">
                <a:solidFill>
                  <a:schemeClr val="bg1"/>
                </a:solidFill>
                <a:latin typeface="Tahoma" pitchFamily="34" charset="0"/>
                <a:ea typeface="楷体_GB2312" pitchFamily="49" charset="-122"/>
              </a:defRPr>
            </a:lvl3pPr>
            <a:lvl4pPr marL="1600200" indent="-228600" eaLnBrk="0" hangingPunct="0">
              <a:defRPr kumimoji="1" sz="3600">
                <a:solidFill>
                  <a:schemeClr val="bg1"/>
                </a:solidFill>
                <a:latin typeface="Tahoma" pitchFamily="34" charset="0"/>
                <a:ea typeface="楷体_GB2312" pitchFamily="49" charset="-122"/>
              </a:defRPr>
            </a:lvl4pPr>
            <a:lvl5pPr marL="2057400" indent="-228600" eaLnBrk="0" hangingPunct="0">
              <a:defRPr kumimoji="1" sz="3600">
                <a:solidFill>
                  <a:schemeClr val="bg1"/>
                </a:solidFill>
                <a:latin typeface="Tahoma" pitchFamily="34" charset="0"/>
                <a:ea typeface="楷体_GB2312" pitchFamily="49" charset="-122"/>
              </a:defRPr>
            </a:lvl5pPr>
            <a:lvl6pPr marL="25146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6pPr>
            <a:lvl7pPr marL="29718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7pPr>
            <a:lvl8pPr marL="34290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8pPr>
            <a:lvl9pPr marL="3886200" indent="-228600" algn="ctr" eaLnBrk="0" fontAlgn="base" hangingPunct="0">
              <a:spcBef>
                <a:spcPct val="0"/>
              </a:spcBef>
              <a:spcAft>
                <a:spcPct val="0"/>
              </a:spcAft>
              <a:defRPr kumimoji="1" sz="3600">
                <a:solidFill>
                  <a:schemeClr val="bg1"/>
                </a:solidFill>
                <a:latin typeface="Tahoma" pitchFamily="34" charset="0"/>
                <a:ea typeface="楷体_GB2312" pitchFamily="49" charset="-122"/>
              </a:defRPr>
            </a:lvl9pPr>
          </a:lstStyle>
          <a:p>
            <a:pPr algn="l" eaLnBrk="1" hangingPunct="1">
              <a:spcBef>
                <a:spcPct val="50000"/>
              </a:spcBef>
            </a:pPr>
            <a:r>
              <a:rPr lang="zh-CN" altLang="en-US">
                <a:latin typeface="黑体" pitchFamily="2" charset="-122"/>
                <a:ea typeface="黑体" pitchFamily="2" charset="-122"/>
              </a:rPr>
              <a:t>16:30-18:30</a:t>
            </a:r>
          </a:p>
        </p:txBody>
      </p:sp>
      <p:graphicFrame>
        <p:nvGraphicFramePr>
          <p:cNvPr id="43039" name="Group 31"/>
          <p:cNvGraphicFramePr>
            <a:graphicFrameLocks noGrp="1"/>
          </p:cNvGraphicFramePr>
          <p:nvPr>
            <p:extLst>
              <p:ext uri="{D42A27DB-BD31-4B8C-83A1-F6EECF244321}">
                <p14:modId xmlns:p14="http://schemas.microsoft.com/office/powerpoint/2010/main" val="423060880"/>
              </p:ext>
            </p:extLst>
          </p:nvPr>
        </p:nvGraphicFramePr>
        <p:xfrm>
          <a:off x="466725" y="4286250"/>
          <a:ext cx="8208963" cy="2392200"/>
        </p:xfrm>
        <a:graphic>
          <a:graphicData uri="http://schemas.openxmlformats.org/drawingml/2006/table">
            <a:tbl>
              <a:tblPr/>
              <a:tblGrid>
                <a:gridCol w="1430338"/>
                <a:gridCol w="2817812"/>
                <a:gridCol w="1733550"/>
                <a:gridCol w="2227263"/>
              </a:tblGrid>
              <a:tr h="65491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381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时  间</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班   级</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12700"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57909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第一组</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381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12月</a:t>
                      </a:r>
                      <a:r>
                        <a:rPr kumimoji="1" lang="en-US" altLang="zh-CN" sz="3200" b="1" i="0" u="none" strike="noStrike" cap="none" normalizeH="0" baseline="0" dirty="0" smtClean="0">
                          <a:ln>
                            <a:noFill/>
                          </a:ln>
                          <a:solidFill>
                            <a:schemeClr val="bg1"/>
                          </a:solidFill>
                          <a:effectLst/>
                          <a:latin typeface="Times New Roman" charset="0"/>
                          <a:ea typeface="宋体" pitchFamily="2" charset="-122"/>
                          <a:cs typeface="Times New Roman" charset="0"/>
                        </a:rPr>
                        <a:t>5-7</a:t>
                      </a: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日</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zh-CN" altLang="en-US" sz="3200" b="1" i="0" u="none" strike="noStrike" cap="none" normalizeH="0" baseline="0" dirty="0" smtClean="0">
                          <a:ln>
                            <a:noFill/>
                          </a:ln>
                          <a:solidFill>
                            <a:schemeClr val="bg1"/>
                          </a:solidFill>
                          <a:effectLst/>
                          <a:latin typeface="Times New Roman" charset="0"/>
                          <a:ea typeface="宋体" pitchFamily="2" charset="-122"/>
                        </a:rPr>
                        <a:t>生基</a:t>
                      </a:r>
                      <a:r>
                        <a:rPr kumimoji="1" lang="en-US" altLang="zh-CN" sz="3200" b="1" i="0" u="none" strike="noStrike" cap="none" normalizeH="0" baseline="0" dirty="0" smtClean="0">
                          <a:ln>
                            <a:noFill/>
                          </a:ln>
                          <a:solidFill>
                            <a:schemeClr val="bg1"/>
                          </a:solidFill>
                          <a:effectLst/>
                          <a:latin typeface="Times New Roman" charset="0"/>
                          <a:ea typeface="宋体" pitchFamily="2" charset="-122"/>
                        </a:rPr>
                        <a:t>2</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12700"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7909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第二组</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381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12月</a:t>
                      </a:r>
                      <a:r>
                        <a:rPr kumimoji="1" lang="en-US" altLang="zh-CN" sz="3200" b="1" i="0" u="none" strike="noStrike" cap="none" normalizeH="0" baseline="0" dirty="0" smtClean="0">
                          <a:ln>
                            <a:noFill/>
                          </a:ln>
                          <a:solidFill>
                            <a:schemeClr val="bg1"/>
                          </a:solidFill>
                          <a:effectLst/>
                          <a:latin typeface="Times New Roman" charset="0"/>
                          <a:ea typeface="宋体" pitchFamily="2" charset="-122"/>
                          <a:cs typeface="Times New Roman" charset="0"/>
                        </a:rPr>
                        <a:t>12-14</a:t>
                      </a:r>
                      <a:r>
                        <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rPr>
                        <a:t>日</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cs typeface="Times New Roman" charset="0"/>
                      </a:endParaRPr>
                    </a:p>
                  </a:txBody>
                  <a:tcPr marT="45707" marB="4570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1" lang="zh-CN" altLang="en-US" sz="3200" b="1" i="0" u="none" strike="noStrike" cap="none" normalizeH="0" baseline="0" dirty="0" smtClean="0">
                          <a:ln>
                            <a:noFill/>
                          </a:ln>
                          <a:solidFill>
                            <a:schemeClr val="bg1"/>
                          </a:solidFill>
                          <a:effectLst/>
                          <a:latin typeface="Times New Roman" charset="0"/>
                          <a:ea typeface="宋体" pitchFamily="2" charset="-122"/>
                        </a:rPr>
                        <a:t>生技</a:t>
                      </a:r>
                      <a:r>
                        <a:rPr kumimoji="1" lang="en-US" altLang="zh-CN" sz="3200" b="1" i="0" u="none" strike="noStrike" cap="none" normalizeH="0" baseline="0" dirty="0" smtClean="0">
                          <a:ln>
                            <a:noFill/>
                          </a:ln>
                          <a:solidFill>
                            <a:schemeClr val="bg1"/>
                          </a:solidFill>
                          <a:effectLst/>
                          <a:latin typeface="Times New Roman" charset="0"/>
                          <a:ea typeface="宋体" pitchFamily="2" charset="-122"/>
                        </a:rPr>
                        <a:t>2</a:t>
                      </a: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12700"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79092">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381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1" lang="zh-CN" altLang="en-US" sz="3200" b="1" i="0" u="none" strike="noStrike" cap="none" normalizeH="0" baseline="0" dirty="0" smtClean="0">
                        <a:ln>
                          <a:noFill/>
                        </a:ln>
                        <a:solidFill>
                          <a:schemeClr val="bg1"/>
                        </a:solidFill>
                        <a:effectLst/>
                        <a:latin typeface="Times New Roman" charset="0"/>
                        <a:ea typeface="宋体" pitchFamily="2" charset="-122"/>
                      </a:endParaRPr>
                    </a:p>
                  </a:txBody>
                  <a:tcPr marT="45707" marB="45707" anchor="ctr" horzOverflow="overflow">
                    <a:lnL w="12700" cap="flat" cmpd="sng" algn="ctr">
                      <a:solidFill>
                        <a:schemeClr val="bg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8870770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body" idx="1"/>
          </p:nvPr>
        </p:nvSpPr>
        <p:spPr>
          <a:xfrm>
            <a:off x="0" y="260350"/>
            <a:ext cx="9144000" cy="6858000"/>
          </a:xfrm>
        </p:spPr>
        <p:txBody>
          <a:bodyPr/>
          <a:lstStyle/>
          <a:p>
            <a:pPr marL="187325" indent="-4763" eaLnBrk="1" hangingPunct="1">
              <a:lnSpc>
                <a:spcPct val="80000"/>
              </a:lnSpc>
              <a:buFontTx/>
              <a:buNone/>
            </a:pPr>
            <a:r>
              <a:rPr lang="zh-CN" altLang="en-US" sz="3600" b="1" smtClean="0">
                <a:solidFill>
                  <a:srgbClr val="FFFF00"/>
                </a:solidFill>
                <a:latin typeface="黑体" pitchFamily="2" charset="-122"/>
                <a:ea typeface="黑体" pitchFamily="2" charset="-122"/>
              </a:rPr>
              <a:t>开放实验：</a:t>
            </a:r>
          </a:p>
          <a:p>
            <a:pPr marL="187325" indent="-4763" eaLnBrk="1" hangingPunct="1">
              <a:lnSpc>
                <a:spcPct val="80000"/>
              </a:lnSpc>
              <a:buFontTx/>
              <a:buNone/>
            </a:pPr>
            <a:endParaRPr lang="zh-CN" altLang="en-US" sz="3600" b="1" smtClean="0">
              <a:solidFill>
                <a:srgbClr val="FF9933"/>
              </a:solidFill>
              <a:latin typeface="黑体" pitchFamily="2" charset="-122"/>
              <a:ea typeface="黑体" pitchFamily="2" charset="-122"/>
            </a:endParaRPr>
          </a:p>
          <a:p>
            <a:pPr marL="187325" indent="-4763" eaLnBrk="1" hangingPunct="1">
              <a:lnSpc>
                <a:spcPct val="80000"/>
              </a:lnSpc>
              <a:buFontTx/>
              <a:buNone/>
            </a:pPr>
            <a:r>
              <a:rPr lang="zh-CN" altLang="en-US" sz="3600" b="1" smtClean="0">
                <a:solidFill>
                  <a:srgbClr val="FF9933"/>
                </a:solidFill>
                <a:latin typeface="黑体" pitchFamily="2" charset="-122"/>
                <a:ea typeface="黑体" pitchFamily="2" charset="-122"/>
              </a:rPr>
              <a:t>环境水样品中大肠菌及粪大肠菌的检测</a:t>
            </a:r>
          </a:p>
          <a:p>
            <a:pPr marL="187325" indent="-4763" eaLnBrk="1" hangingPunct="1">
              <a:buFontTx/>
              <a:buNone/>
            </a:pPr>
            <a:r>
              <a:rPr lang="zh-CN" altLang="en-US" b="1" smtClean="0">
                <a:solidFill>
                  <a:schemeClr val="bg1"/>
                </a:solidFill>
              </a:rPr>
              <a:t>     </a:t>
            </a:r>
          </a:p>
          <a:p>
            <a:pPr marL="187325" indent="-4763" eaLnBrk="1" hangingPunct="1">
              <a:buFontTx/>
              <a:buNone/>
            </a:pPr>
            <a:r>
              <a:rPr lang="zh-CN" altLang="en-US" b="1" smtClean="0">
                <a:solidFill>
                  <a:schemeClr val="bg1"/>
                </a:solidFill>
              </a:rPr>
              <a:t>      总大肠菌群、耐热大肠菌群计数分别参照</a:t>
            </a:r>
            <a:r>
              <a:rPr lang="en-US" altLang="zh-CN" b="1" smtClean="0">
                <a:solidFill>
                  <a:schemeClr val="bg1"/>
                </a:solidFill>
              </a:rPr>
              <a:t>《</a:t>
            </a:r>
            <a:r>
              <a:rPr lang="zh-CN" altLang="en-US" b="1" smtClean="0">
                <a:solidFill>
                  <a:schemeClr val="bg1"/>
                </a:solidFill>
              </a:rPr>
              <a:t>生活饮用水标准检验方法微生物指标</a:t>
            </a:r>
            <a:r>
              <a:rPr lang="en-US" altLang="zh-CN" b="1" smtClean="0">
                <a:solidFill>
                  <a:schemeClr val="bg1"/>
                </a:solidFill>
              </a:rPr>
              <a:t>》</a:t>
            </a:r>
            <a:r>
              <a:rPr lang="zh-CN" altLang="en-US" b="1" smtClean="0">
                <a:solidFill>
                  <a:schemeClr val="bg1"/>
                </a:solidFill>
              </a:rPr>
              <a:t>多管发酵法</a:t>
            </a:r>
            <a:r>
              <a:rPr lang="en-US" altLang="zh-CN" b="1" smtClean="0">
                <a:solidFill>
                  <a:schemeClr val="bg1"/>
                </a:solidFill>
              </a:rPr>
              <a:t>——p5</a:t>
            </a:r>
            <a:r>
              <a:rPr lang="zh-CN" altLang="en-US" b="1" smtClean="0">
                <a:solidFill>
                  <a:schemeClr val="bg1"/>
                </a:solidFill>
              </a:rPr>
              <a:t>页</a:t>
            </a:r>
            <a:r>
              <a:rPr lang="en-US" altLang="zh-CN" b="1" smtClean="0">
                <a:solidFill>
                  <a:schemeClr val="bg1"/>
                </a:solidFill>
              </a:rPr>
              <a:t>2.1.5</a:t>
            </a:r>
            <a:r>
              <a:rPr lang="zh-CN" altLang="en-US" b="1" smtClean="0">
                <a:solidFill>
                  <a:schemeClr val="bg1"/>
                </a:solidFill>
              </a:rPr>
              <a:t>和</a:t>
            </a:r>
            <a:r>
              <a:rPr lang="en-US" altLang="zh-CN" b="1" smtClean="0">
                <a:solidFill>
                  <a:schemeClr val="bg1"/>
                </a:solidFill>
              </a:rPr>
              <a:t>2.1.6</a:t>
            </a:r>
            <a:r>
              <a:rPr lang="zh-CN" altLang="en-US" b="1" smtClean="0">
                <a:solidFill>
                  <a:schemeClr val="bg1"/>
                </a:solidFill>
              </a:rPr>
              <a:t>；</a:t>
            </a:r>
            <a:r>
              <a:rPr lang="en-US" altLang="zh-CN" b="1" smtClean="0">
                <a:solidFill>
                  <a:schemeClr val="bg1"/>
                </a:solidFill>
              </a:rPr>
              <a:t>p14</a:t>
            </a:r>
            <a:r>
              <a:rPr lang="zh-CN" altLang="en-US" b="1" smtClean="0">
                <a:solidFill>
                  <a:schemeClr val="bg1"/>
                </a:solidFill>
              </a:rPr>
              <a:t>页</a:t>
            </a:r>
            <a:r>
              <a:rPr lang="en-US" altLang="zh-CN" b="1" smtClean="0">
                <a:solidFill>
                  <a:schemeClr val="bg1"/>
                </a:solidFill>
              </a:rPr>
              <a:t>3.1.5</a:t>
            </a:r>
            <a:r>
              <a:rPr lang="zh-CN" altLang="en-US" b="1" smtClean="0">
                <a:solidFill>
                  <a:schemeClr val="bg1"/>
                </a:solidFill>
              </a:rPr>
              <a:t>和</a:t>
            </a:r>
            <a:r>
              <a:rPr lang="en-US" altLang="zh-CN" b="1" smtClean="0">
                <a:solidFill>
                  <a:schemeClr val="bg1"/>
                </a:solidFill>
              </a:rPr>
              <a:t>3.1.6</a:t>
            </a:r>
            <a:r>
              <a:rPr lang="en-US" altLang="zh-CN" smtClean="0">
                <a:solidFill>
                  <a:schemeClr val="bg1"/>
                </a:solidFill>
              </a:rPr>
              <a:t> </a:t>
            </a:r>
            <a:r>
              <a:rPr lang="zh-CN" altLang="en-US" smtClean="0">
                <a:solidFill>
                  <a:schemeClr val="bg1"/>
                </a:solidFill>
              </a:rPr>
              <a:t>；</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body" idx="1"/>
          </p:nvPr>
        </p:nvSpPr>
        <p:spPr>
          <a:xfrm>
            <a:off x="0" y="260350"/>
            <a:ext cx="9144000" cy="6858000"/>
          </a:xfrm>
        </p:spPr>
        <p:txBody>
          <a:bodyPr/>
          <a:lstStyle/>
          <a:p>
            <a:pPr marL="187325" indent="-4763" eaLnBrk="1" hangingPunct="1">
              <a:lnSpc>
                <a:spcPct val="80000"/>
              </a:lnSpc>
              <a:buFontTx/>
              <a:buNone/>
            </a:pPr>
            <a:r>
              <a:rPr lang="zh-CN" altLang="en-US" sz="3600" b="1" dirty="0" smtClean="0">
                <a:solidFill>
                  <a:srgbClr val="FFFF00"/>
                </a:solidFill>
                <a:latin typeface="黑体" pitchFamily="2" charset="-122"/>
                <a:ea typeface="黑体" pitchFamily="2" charset="-122"/>
              </a:rPr>
              <a:t>开放实验：</a:t>
            </a:r>
          </a:p>
          <a:p>
            <a:pPr marL="187325" indent="-4763" eaLnBrk="1" hangingPunct="1">
              <a:lnSpc>
                <a:spcPct val="80000"/>
              </a:lnSpc>
              <a:buFontTx/>
              <a:buNone/>
            </a:pPr>
            <a:r>
              <a:rPr lang="zh-CN" altLang="en-US" sz="3600" b="1" dirty="0" smtClean="0">
                <a:solidFill>
                  <a:srgbClr val="FF9933"/>
                </a:solidFill>
                <a:latin typeface="黑体" pitchFamily="2" charset="-122"/>
                <a:ea typeface="黑体" pitchFamily="2" charset="-122"/>
              </a:rPr>
              <a:t>环境水样品中大肠菌群及粪大肠菌群的检测</a:t>
            </a:r>
          </a:p>
          <a:p>
            <a:pPr marL="187325" indent="-4763" eaLnBrk="1" hangingPunct="1">
              <a:buFontTx/>
              <a:buNone/>
            </a:pPr>
            <a:r>
              <a:rPr lang="zh-CN" altLang="en-US" b="1" dirty="0" smtClean="0">
                <a:solidFill>
                  <a:srgbClr val="00FF99"/>
                </a:solidFill>
              </a:rPr>
              <a:t>培养基配制</a:t>
            </a:r>
            <a:r>
              <a:rPr lang="zh-CN" altLang="en-US" b="1" dirty="0" smtClean="0">
                <a:solidFill>
                  <a:schemeClr val="bg1"/>
                </a:solidFill>
              </a:rPr>
              <a:t>：</a:t>
            </a:r>
          </a:p>
          <a:p>
            <a:pPr marL="187325" indent="-4763" eaLnBrk="1" hangingPunct="1"/>
            <a:r>
              <a:rPr lang="zh-CN" altLang="en-US" b="1" dirty="0" smtClean="0">
                <a:solidFill>
                  <a:schemeClr val="bg1"/>
                </a:solidFill>
              </a:rPr>
              <a:t>所用乳糖蛋白胨、</a:t>
            </a:r>
            <a:r>
              <a:rPr lang="en-US" altLang="zh-CN" b="1" dirty="0" smtClean="0">
                <a:solidFill>
                  <a:schemeClr val="bg1"/>
                </a:solidFill>
              </a:rPr>
              <a:t>EC</a:t>
            </a:r>
            <a:r>
              <a:rPr lang="zh-CN" altLang="en-US" b="1" dirty="0" smtClean="0">
                <a:solidFill>
                  <a:schemeClr val="bg1"/>
                </a:solidFill>
              </a:rPr>
              <a:t>肉汤培养基和伊红美蓝培养基有预混成品，依据产品说明直接配制即可，不需要单独称量各种组分；</a:t>
            </a:r>
          </a:p>
          <a:p>
            <a:pPr marL="187325" indent="-4763" eaLnBrk="1" hangingPunct="1"/>
            <a:r>
              <a:rPr lang="zh-CN" altLang="en-US" b="1" dirty="0" smtClean="0">
                <a:solidFill>
                  <a:schemeClr val="bg1"/>
                </a:solidFill>
              </a:rPr>
              <a:t>乳糖蛋白胨：</a:t>
            </a:r>
            <a:r>
              <a:rPr lang="en-US" altLang="zh-CN" b="1" dirty="0" smtClean="0">
                <a:solidFill>
                  <a:schemeClr val="bg1"/>
                </a:solidFill>
              </a:rPr>
              <a:t>10 mL+</a:t>
            </a:r>
            <a:r>
              <a:rPr lang="zh-CN" altLang="en-US" b="1" dirty="0" smtClean="0">
                <a:solidFill>
                  <a:schemeClr val="bg1"/>
                </a:solidFill>
              </a:rPr>
              <a:t>小倒管，每组分别配</a:t>
            </a:r>
            <a:r>
              <a:rPr lang="en-US" altLang="zh-CN" b="1" dirty="0" smtClean="0">
                <a:solidFill>
                  <a:schemeClr val="bg1"/>
                </a:solidFill>
              </a:rPr>
              <a:t>20</a:t>
            </a:r>
            <a:r>
              <a:rPr lang="zh-CN" altLang="en-US" b="1" dirty="0" smtClean="0">
                <a:solidFill>
                  <a:schemeClr val="bg1"/>
                </a:solidFill>
              </a:rPr>
              <a:t>支；</a:t>
            </a:r>
            <a:r>
              <a:rPr lang="zh-CN" altLang="en-US" dirty="0" smtClean="0">
                <a:solidFill>
                  <a:schemeClr val="bg1"/>
                </a:solidFill>
              </a:rPr>
              <a:t> </a:t>
            </a:r>
            <a:endParaRPr lang="zh-CN" altLang="en-US" b="1" dirty="0" smtClean="0">
              <a:solidFill>
                <a:schemeClr val="bg1"/>
              </a:solidFill>
            </a:endParaRPr>
          </a:p>
          <a:p>
            <a:pPr marL="187325" indent="-4763" eaLnBrk="1" hangingPunct="1"/>
            <a:r>
              <a:rPr lang="en-US" altLang="zh-CN" b="1" dirty="0" smtClean="0">
                <a:solidFill>
                  <a:schemeClr val="bg1"/>
                </a:solidFill>
              </a:rPr>
              <a:t>EC</a:t>
            </a:r>
            <a:r>
              <a:rPr lang="zh-CN" altLang="en-US" b="1" dirty="0" smtClean="0">
                <a:solidFill>
                  <a:schemeClr val="bg1"/>
                </a:solidFill>
              </a:rPr>
              <a:t>肉汤培养基：</a:t>
            </a:r>
            <a:r>
              <a:rPr lang="en-US" altLang="zh-CN" b="1" dirty="0" smtClean="0">
                <a:solidFill>
                  <a:schemeClr val="bg1"/>
                </a:solidFill>
              </a:rPr>
              <a:t>10 mL+</a:t>
            </a:r>
            <a:r>
              <a:rPr lang="zh-CN" altLang="en-US" b="1" dirty="0" smtClean="0">
                <a:solidFill>
                  <a:schemeClr val="bg1"/>
                </a:solidFill>
              </a:rPr>
              <a:t>小倒管，每组分别配</a:t>
            </a:r>
            <a:r>
              <a:rPr lang="en-US" altLang="zh-CN" b="1" dirty="0" smtClean="0">
                <a:solidFill>
                  <a:schemeClr val="bg1"/>
                </a:solidFill>
              </a:rPr>
              <a:t>15</a:t>
            </a:r>
            <a:r>
              <a:rPr lang="zh-CN" altLang="en-US" b="1" dirty="0" smtClean="0">
                <a:solidFill>
                  <a:schemeClr val="bg1"/>
                </a:solidFill>
              </a:rPr>
              <a:t>支；</a:t>
            </a:r>
          </a:p>
          <a:p>
            <a:pPr marL="187325" indent="-4763" eaLnBrk="1" hangingPunct="1"/>
            <a:r>
              <a:rPr lang="zh-CN" altLang="en-US" b="1" dirty="0" smtClean="0">
                <a:solidFill>
                  <a:schemeClr val="bg1"/>
                </a:solidFill>
              </a:rPr>
              <a:t>伊红美蓝培养基：每组分别配</a:t>
            </a:r>
            <a:r>
              <a:rPr lang="en-US" altLang="zh-CN" b="1" dirty="0" smtClean="0">
                <a:solidFill>
                  <a:schemeClr val="bg1"/>
                </a:solidFill>
              </a:rPr>
              <a:t>150 mL</a:t>
            </a:r>
            <a:r>
              <a:rPr lang="zh-CN" altLang="en-US" b="1" dirty="0" smtClean="0">
                <a:solidFill>
                  <a:schemeClr val="bg1"/>
                </a:solidFill>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body" idx="1"/>
          </p:nvPr>
        </p:nvSpPr>
        <p:spPr>
          <a:xfrm>
            <a:off x="0" y="260350"/>
            <a:ext cx="9144000" cy="6858000"/>
          </a:xfrm>
        </p:spPr>
        <p:txBody>
          <a:bodyPr/>
          <a:lstStyle/>
          <a:p>
            <a:pPr marL="187325" indent="-4763" eaLnBrk="1" hangingPunct="1">
              <a:lnSpc>
                <a:spcPct val="80000"/>
              </a:lnSpc>
              <a:buFontTx/>
              <a:buNone/>
            </a:pPr>
            <a:r>
              <a:rPr lang="zh-CN" altLang="en-US" sz="3600" b="1" smtClean="0">
                <a:solidFill>
                  <a:srgbClr val="FFFF00"/>
                </a:solidFill>
                <a:latin typeface="黑体" pitchFamily="2" charset="-122"/>
                <a:ea typeface="黑体" pitchFamily="2" charset="-122"/>
              </a:rPr>
              <a:t>开放实验：</a:t>
            </a:r>
          </a:p>
          <a:p>
            <a:pPr marL="187325" indent="-4763" eaLnBrk="1" hangingPunct="1">
              <a:lnSpc>
                <a:spcPct val="80000"/>
              </a:lnSpc>
              <a:buFontTx/>
              <a:buNone/>
            </a:pPr>
            <a:r>
              <a:rPr lang="zh-CN" altLang="en-US" sz="3600" b="1" smtClean="0">
                <a:solidFill>
                  <a:srgbClr val="FF9933"/>
                </a:solidFill>
                <a:latin typeface="黑体" pitchFamily="2" charset="-122"/>
                <a:ea typeface="黑体" pitchFamily="2" charset="-122"/>
              </a:rPr>
              <a:t>环境水样品中大肠菌及粪大肠菌的检测</a:t>
            </a:r>
          </a:p>
          <a:p>
            <a:pPr marL="187325" indent="-4763" eaLnBrk="1" hangingPunct="1">
              <a:buFontTx/>
              <a:buNone/>
            </a:pPr>
            <a:r>
              <a:rPr lang="zh-CN" altLang="en-US" sz="3600" b="1" smtClean="0">
                <a:solidFill>
                  <a:srgbClr val="00FF99"/>
                </a:solidFill>
              </a:rPr>
              <a:t>基本流程</a:t>
            </a:r>
          </a:p>
          <a:p>
            <a:pPr marL="187325" indent="-4763" eaLnBrk="1" hangingPunct="1">
              <a:buFontTx/>
              <a:buNone/>
            </a:pPr>
            <a:r>
              <a:rPr lang="en-US" altLang="zh-CN" b="1" smtClean="0">
                <a:solidFill>
                  <a:schemeClr val="bg1"/>
                </a:solidFill>
              </a:rPr>
              <a:t>1</a:t>
            </a:r>
            <a:r>
              <a:rPr lang="zh-CN" altLang="en-US" b="1" smtClean="0">
                <a:solidFill>
                  <a:schemeClr val="bg1"/>
                </a:solidFill>
              </a:rPr>
              <a:t>）稀释获得</a:t>
            </a:r>
            <a:r>
              <a:rPr lang="en-US" altLang="zh-CN" b="1" smtClean="0">
                <a:solidFill>
                  <a:schemeClr val="bg1"/>
                </a:solidFill>
              </a:rPr>
              <a:t>10</a:t>
            </a:r>
            <a:r>
              <a:rPr lang="en-US" altLang="zh-CN" b="1" baseline="30000" smtClean="0">
                <a:solidFill>
                  <a:schemeClr val="bg1"/>
                </a:solidFill>
              </a:rPr>
              <a:t>-1</a:t>
            </a:r>
            <a:r>
              <a:rPr lang="zh-CN" altLang="en-US" b="1" smtClean="0">
                <a:solidFill>
                  <a:schemeClr val="bg1"/>
                </a:solidFill>
              </a:rPr>
              <a:t>和</a:t>
            </a:r>
            <a:r>
              <a:rPr lang="en-US" altLang="zh-CN" b="1" smtClean="0">
                <a:solidFill>
                  <a:schemeClr val="bg1"/>
                </a:solidFill>
              </a:rPr>
              <a:t>10</a:t>
            </a:r>
            <a:r>
              <a:rPr lang="en-US" altLang="zh-CN" b="1" baseline="30000" smtClean="0">
                <a:solidFill>
                  <a:schemeClr val="bg1"/>
                </a:solidFill>
              </a:rPr>
              <a:t>-2</a:t>
            </a:r>
            <a:r>
              <a:rPr lang="zh-CN" altLang="en-US" b="1" smtClean="0">
                <a:solidFill>
                  <a:schemeClr val="bg1"/>
                </a:solidFill>
              </a:rPr>
              <a:t>样品</a:t>
            </a:r>
            <a:r>
              <a:rPr lang="zh-CN" altLang="en-US" smtClean="0">
                <a:solidFill>
                  <a:schemeClr val="bg1"/>
                </a:solidFill>
              </a:rPr>
              <a:t>；</a:t>
            </a:r>
          </a:p>
          <a:p>
            <a:pPr marL="187325" indent="-4763" eaLnBrk="1" hangingPunct="1">
              <a:buFontTx/>
              <a:buNone/>
            </a:pPr>
            <a:r>
              <a:rPr lang="en-US" altLang="zh-CN" b="1" smtClean="0">
                <a:solidFill>
                  <a:schemeClr val="bg1"/>
                </a:solidFill>
              </a:rPr>
              <a:t>2</a:t>
            </a:r>
            <a:r>
              <a:rPr lang="zh-CN" altLang="en-US" b="1" smtClean="0">
                <a:solidFill>
                  <a:schemeClr val="bg1"/>
                </a:solidFill>
              </a:rPr>
              <a:t>）从原液、 </a:t>
            </a:r>
            <a:r>
              <a:rPr lang="en-US" altLang="zh-CN" b="1" smtClean="0">
                <a:solidFill>
                  <a:schemeClr val="bg1"/>
                </a:solidFill>
              </a:rPr>
              <a:t>10</a:t>
            </a:r>
            <a:r>
              <a:rPr lang="en-US" altLang="zh-CN" b="1" baseline="30000" smtClean="0">
                <a:solidFill>
                  <a:schemeClr val="bg1"/>
                </a:solidFill>
              </a:rPr>
              <a:t>-1</a:t>
            </a:r>
            <a:r>
              <a:rPr lang="zh-CN" altLang="en-US" b="1" smtClean="0">
                <a:solidFill>
                  <a:schemeClr val="bg1"/>
                </a:solidFill>
              </a:rPr>
              <a:t>和</a:t>
            </a:r>
            <a:r>
              <a:rPr lang="en-US" altLang="zh-CN" b="1" smtClean="0">
                <a:solidFill>
                  <a:schemeClr val="bg1"/>
                </a:solidFill>
              </a:rPr>
              <a:t>10</a:t>
            </a:r>
            <a:r>
              <a:rPr lang="en-US" altLang="zh-CN" b="1" baseline="30000" smtClean="0">
                <a:solidFill>
                  <a:schemeClr val="bg1"/>
                </a:solidFill>
              </a:rPr>
              <a:t>-2</a:t>
            </a:r>
            <a:r>
              <a:rPr lang="zh-CN" altLang="en-US" b="1" smtClean="0">
                <a:solidFill>
                  <a:schemeClr val="bg1"/>
                </a:solidFill>
              </a:rPr>
              <a:t>样品各取</a:t>
            </a:r>
            <a:r>
              <a:rPr lang="en-US" altLang="zh-CN" b="1" smtClean="0">
                <a:solidFill>
                  <a:schemeClr val="bg1"/>
                </a:solidFill>
              </a:rPr>
              <a:t>1 mL</a:t>
            </a:r>
            <a:r>
              <a:rPr lang="zh-CN" altLang="en-US" b="1" smtClean="0">
                <a:solidFill>
                  <a:schemeClr val="bg1"/>
                </a:solidFill>
              </a:rPr>
              <a:t>到乳糖蛋白胨培养基中（每个稀释度样品各</a:t>
            </a:r>
            <a:r>
              <a:rPr lang="en-US" altLang="zh-CN" b="1" smtClean="0">
                <a:solidFill>
                  <a:schemeClr val="bg1"/>
                </a:solidFill>
              </a:rPr>
              <a:t>5</a:t>
            </a:r>
            <a:r>
              <a:rPr lang="zh-CN" altLang="en-US" b="1" smtClean="0">
                <a:solidFill>
                  <a:schemeClr val="bg1"/>
                </a:solidFill>
              </a:rPr>
              <a:t>支试管）；</a:t>
            </a:r>
          </a:p>
          <a:p>
            <a:pPr marL="187325" indent="-4763" eaLnBrk="1" hangingPunct="1">
              <a:buFontTx/>
              <a:buNone/>
            </a:pPr>
            <a:r>
              <a:rPr lang="en-US" altLang="zh-CN" b="1" smtClean="0">
                <a:solidFill>
                  <a:schemeClr val="bg1"/>
                </a:solidFill>
              </a:rPr>
              <a:t>3</a:t>
            </a:r>
            <a:r>
              <a:rPr lang="zh-CN" altLang="en-US" b="1" smtClean="0">
                <a:solidFill>
                  <a:schemeClr val="bg1"/>
                </a:solidFill>
              </a:rPr>
              <a:t>）</a:t>
            </a:r>
            <a:r>
              <a:rPr lang="en-US" altLang="zh-CN" b="1" smtClean="0">
                <a:solidFill>
                  <a:schemeClr val="bg1"/>
                </a:solidFill>
              </a:rPr>
              <a:t>37</a:t>
            </a:r>
            <a:r>
              <a:rPr lang="en-US" altLang="zh-CN" b="1" smtClean="0">
                <a:solidFill>
                  <a:schemeClr val="bg1"/>
                </a:solidFill>
                <a:cs typeface="Arial" charset="0"/>
                <a:sym typeface="Symbol" pitchFamily="18" charset="2"/>
              </a:rPr>
              <a:t></a:t>
            </a:r>
            <a:r>
              <a:rPr lang="en-US" altLang="zh-CN" b="1" smtClean="0">
                <a:solidFill>
                  <a:schemeClr val="bg1"/>
                </a:solidFill>
              </a:rPr>
              <a:t>C</a:t>
            </a:r>
            <a:r>
              <a:rPr lang="zh-CN" altLang="en-US" b="1" smtClean="0">
                <a:solidFill>
                  <a:schemeClr val="bg1"/>
                </a:solidFill>
              </a:rPr>
              <a:t>培养</a:t>
            </a:r>
            <a:r>
              <a:rPr lang="en-US" altLang="zh-CN" b="1" smtClean="0">
                <a:solidFill>
                  <a:schemeClr val="bg1"/>
                </a:solidFill>
              </a:rPr>
              <a:t>24 h</a:t>
            </a:r>
            <a:r>
              <a:rPr lang="zh-CN" altLang="en-US" b="1" smtClean="0">
                <a:solidFill>
                  <a:schemeClr val="bg1"/>
                </a:solidFill>
              </a:rPr>
              <a:t>；</a:t>
            </a:r>
          </a:p>
          <a:p>
            <a:pPr marL="187325" indent="-4763" eaLnBrk="1" hangingPunct="1">
              <a:buFontTx/>
              <a:buNone/>
            </a:pPr>
            <a:r>
              <a:rPr lang="en-US" altLang="zh-CN" b="1" smtClean="0">
                <a:solidFill>
                  <a:schemeClr val="bg1"/>
                </a:solidFill>
              </a:rPr>
              <a:t>4</a:t>
            </a:r>
            <a:r>
              <a:rPr lang="zh-CN" altLang="en-US" b="1" smtClean="0">
                <a:solidFill>
                  <a:schemeClr val="bg1"/>
                </a:solidFill>
              </a:rPr>
              <a:t>）记录产酸产气阳性样品，从阳性管中取</a:t>
            </a:r>
            <a:r>
              <a:rPr lang="en-US" altLang="zh-CN" b="1" smtClean="0">
                <a:solidFill>
                  <a:schemeClr val="bg1"/>
                </a:solidFill>
              </a:rPr>
              <a:t>1</a:t>
            </a:r>
            <a:r>
              <a:rPr lang="zh-CN" altLang="en-US" b="1" smtClean="0">
                <a:solidFill>
                  <a:schemeClr val="bg1"/>
                </a:solidFill>
              </a:rPr>
              <a:t>滴转接于</a:t>
            </a:r>
            <a:r>
              <a:rPr lang="en-US" altLang="zh-CN" b="1" smtClean="0">
                <a:solidFill>
                  <a:schemeClr val="bg1"/>
                </a:solidFill>
              </a:rPr>
              <a:t>EC</a:t>
            </a:r>
            <a:r>
              <a:rPr lang="zh-CN" altLang="en-US" b="1" smtClean="0">
                <a:solidFill>
                  <a:schemeClr val="bg1"/>
                </a:solidFill>
              </a:rPr>
              <a:t>培养基中；</a:t>
            </a:r>
          </a:p>
          <a:p>
            <a:pPr marL="187325" indent="-4763" eaLnBrk="1" hangingPunct="1">
              <a:buFontTx/>
              <a:buNone/>
            </a:pPr>
            <a:r>
              <a:rPr lang="en-US" altLang="zh-CN" b="1" smtClean="0">
                <a:solidFill>
                  <a:schemeClr val="bg1"/>
                </a:solidFill>
              </a:rPr>
              <a:t>5</a:t>
            </a:r>
            <a:r>
              <a:rPr lang="zh-CN" altLang="en-US" b="1" smtClean="0">
                <a:solidFill>
                  <a:schemeClr val="bg1"/>
                </a:solidFill>
              </a:rPr>
              <a:t>） </a:t>
            </a:r>
            <a:r>
              <a:rPr lang="en-US" altLang="zh-CN" b="1" smtClean="0">
                <a:solidFill>
                  <a:schemeClr val="bg1"/>
                </a:solidFill>
              </a:rPr>
              <a:t>45</a:t>
            </a:r>
            <a:r>
              <a:rPr lang="en-US" altLang="zh-CN" b="1" smtClean="0">
                <a:solidFill>
                  <a:schemeClr val="bg1"/>
                </a:solidFill>
                <a:cs typeface="Arial" charset="0"/>
                <a:sym typeface="Symbol" pitchFamily="18" charset="2"/>
              </a:rPr>
              <a:t></a:t>
            </a:r>
            <a:r>
              <a:rPr lang="en-US" altLang="zh-CN" b="1" smtClean="0">
                <a:solidFill>
                  <a:schemeClr val="bg1"/>
                </a:solidFill>
              </a:rPr>
              <a:t>C</a:t>
            </a:r>
            <a:r>
              <a:rPr lang="zh-CN" altLang="en-US" b="1" smtClean="0">
                <a:solidFill>
                  <a:schemeClr val="bg1"/>
                </a:solidFill>
              </a:rPr>
              <a:t>培养</a:t>
            </a:r>
            <a:r>
              <a:rPr lang="en-US" altLang="zh-CN" b="1" smtClean="0">
                <a:solidFill>
                  <a:schemeClr val="bg1"/>
                </a:solidFill>
              </a:rPr>
              <a:t>24 h</a:t>
            </a:r>
            <a:r>
              <a:rPr lang="zh-CN" altLang="en-US" b="1" smtClean="0">
                <a:solidFill>
                  <a:schemeClr val="bg1"/>
                </a:solidFill>
              </a:rPr>
              <a:t>；</a:t>
            </a:r>
          </a:p>
          <a:p>
            <a:pPr marL="187325" indent="-4763" eaLnBrk="1" hangingPunct="1">
              <a:buFontTx/>
              <a:buNone/>
            </a:pPr>
            <a:r>
              <a:rPr lang="en-US" altLang="zh-CN" b="1" smtClean="0">
                <a:solidFill>
                  <a:schemeClr val="bg1"/>
                </a:solidFill>
              </a:rPr>
              <a:t>6</a:t>
            </a:r>
            <a:r>
              <a:rPr lang="zh-CN" altLang="en-US" b="1" smtClean="0">
                <a:solidFill>
                  <a:schemeClr val="bg1"/>
                </a:solidFill>
              </a:rPr>
              <a:t>）记录产酸产气阳性样品；</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250825" y="836613"/>
            <a:ext cx="8713788" cy="2670175"/>
          </a:xfrm>
          <a:prstGeom prst="rect">
            <a:avLst/>
          </a:prstGeom>
          <a:noFill/>
          <a:ln w="19050">
            <a:noFill/>
            <a:miter lim="800000"/>
            <a:headEnd/>
            <a:tailEnd/>
          </a:ln>
        </p:spPr>
        <p:txBody>
          <a:bodyPr>
            <a:spAutoFit/>
          </a:bodyPr>
          <a:lstStyle/>
          <a:p>
            <a:pPr marL="354013" indent="-354013">
              <a:lnSpc>
                <a:spcPct val="90000"/>
              </a:lnSpc>
              <a:spcBef>
                <a:spcPct val="20000"/>
              </a:spcBef>
            </a:pPr>
            <a:r>
              <a:rPr lang="zh-CN" altLang="en-US" sz="3600">
                <a:solidFill>
                  <a:schemeClr val="bg1"/>
                </a:solidFill>
                <a:latin typeface="黑体" pitchFamily="2" charset="-122"/>
                <a:ea typeface="黑体" pitchFamily="2" charset="-122"/>
              </a:rPr>
              <a:t>土壤是微生物生活最适宜的环境、它具有微生物生长所需要的营养物质和微生物进行生长繁殖及生存的各种条件，所以土壤中微生物的数量和种类都很多。</a:t>
            </a:r>
          </a:p>
          <a:p>
            <a:pPr marL="354013" indent="-354013">
              <a:lnSpc>
                <a:spcPct val="90000"/>
              </a:lnSpc>
              <a:spcBef>
                <a:spcPct val="20000"/>
              </a:spcBef>
            </a:pPr>
            <a:r>
              <a:rPr lang="zh-CN" altLang="en-US" sz="3600">
                <a:solidFill>
                  <a:srgbClr val="00FFFF"/>
                </a:solidFill>
                <a:latin typeface="黑体" pitchFamily="2" charset="-122"/>
                <a:ea typeface="黑体" pitchFamily="2" charset="-122"/>
              </a:rPr>
              <a:t>    </a:t>
            </a:r>
            <a:endParaRPr lang="zh-CN" altLang="en-US" sz="4400" b="1">
              <a:solidFill>
                <a:srgbClr val="00FFFF"/>
              </a:solidFill>
              <a:latin typeface="黑体" pitchFamily="2" charset="-122"/>
              <a:ea typeface="黑体" pitchFamily="2" charset="-122"/>
            </a:endParaRPr>
          </a:p>
        </p:txBody>
      </p:sp>
      <p:sp>
        <p:nvSpPr>
          <p:cNvPr id="5" name="TextBox 4"/>
          <p:cNvSpPr txBox="1"/>
          <p:nvPr/>
        </p:nvSpPr>
        <p:spPr>
          <a:xfrm>
            <a:off x="900113" y="3429000"/>
            <a:ext cx="6840537" cy="584200"/>
          </a:xfrm>
          <a:prstGeom prst="rect">
            <a:avLst/>
          </a:prstGeom>
          <a:noFill/>
        </p:spPr>
        <p:txBody>
          <a:bodyPr>
            <a:spAutoFit/>
          </a:bodyPr>
          <a:lstStyle/>
          <a:p>
            <a:pPr>
              <a:defRPr/>
            </a:pPr>
            <a:r>
              <a:rPr lang="zh-CN" altLang="en-US" sz="3200" b="1" dirty="0">
                <a:solidFill>
                  <a:srgbClr val="FFFF00"/>
                </a:solidFill>
                <a:effectLst>
                  <a:outerShdw blurRad="38100" dist="38100" dir="2700000" algn="tl">
                    <a:srgbClr val="000000">
                      <a:alpha val="43137"/>
                    </a:srgbClr>
                  </a:outerShdw>
                </a:effectLst>
              </a:rPr>
              <a:t>如何分离检测霉菌、放线菌、细菌？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562">
                                            <p:txEl>
                                              <p:pRg st="1" end="1"/>
                                            </p:txEl>
                                          </p:spTgt>
                                        </p:tgtEl>
                                        <p:attrNameLst>
                                          <p:attrName>style.visibility</p:attrName>
                                        </p:attrNameLst>
                                      </p:cBhvr>
                                      <p:to>
                                        <p:strVal val="visible"/>
                                      </p:to>
                                    </p:set>
                                    <p:animEffect transition="in" filter="blinds(horizontal)">
                                      <p:cBhvr>
                                        <p:cTn id="7" dur="500"/>
                                        <p:tgtEl>
                                          <p:spTgt spid="6656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body" idx="1"/>
          </p:nvPr>
        </p:nvSpPr>
        <p:spPr>
          <a:xfrm>
            <a:off x="0" y="260350"/>
            <a:ext cx="9144000" cy="6858000"/>
          </a:xfrm>
        </p:spPr>
        <p:txBody>
          <a:bodyPr/>
          <a:lstStyle/>
          <a:p>
            <a:pPr marL="187325" indent="-4763" eaLnBrk="1" hangingPunct="1">
              <a:lnSpc>
                <a:spcPct val="80000"/>
              </a:lnSpc>
              <a:buFontTx/>
              <a:buNone/>
            </a:pPr>
            <a:r>
              <a:rPr lang="zh-CN" altLang="en-US" sz="3600" b="1" dirty="0" smtClean="0">
                <a:solidFill>
                  <a:srgbClr val="FFFF00"/>
                </a:solidFill>
                <a:latin typeface="黑体" pitchFamily="2" charset="-122"/>
                <a:ea typeface="黑体" pitchFamily="2" charset="-122"/>
              </a:rPr>
              <a:t>开放实验：</a:t>
            </a:r>
          </a:p>
          <a:p>
            <a:pPr marL="187325" indent="-4763" eaLnBrk="1" hangingPunct="1">
              <a:lnSpc>
                <a:spcPct val="80000"/>
              </a:lnSpc>
              <a:buFontTx/>
              <a:buNone/>
            </a:pPr>
            <a:r>
              <a:rPr lang="zh-CN" altLang="en-US" sz="3600" b="1" dirty="0" smtClean="0">
                <a:solidFill>
                  <a:srgbClr val="FF9933"/>
                </a:solidFill>
                <a:latin typeface="黑体" pitchFamily="2" charset="-122"/>
                <a:ea typeface="黑体" pitchFamily="2" charset="-122"/>
              </a:rPr>
              <a:t>环境水样品中大肠菌及粪大肠菌的检测</a:t>
            </a:r>
          </a:p>
          <a:p>
            <a:pPr marL="187325" indent="-4763" eaLnBrk="1" hangingPunct="1">
              <a:buFontTx/>
              <a:buNone/>
            </a:pPr>
            <a:r>
              <a:rPr lang="zh-CN" altLang="en-US" sz="3600" b="1" dirty="0" smtClean="0">
                <a:solidFill>
                  <a:srgbClr val="00FF99"/>
                </a:solidFill>
              </a:rPr>
              <a:t>基本流程</a:t>
            </a:r>
          </a:p>
          <a:p>
            <a:pPr marL="187325" indent="-4763" eaLnBrk="1" hangingPunct="1">
              <a:buFontTx/>
              <a:buNone/>
            </a:pPr>
            <a:r>
              <a:rPr lang="en-US" altLang="zh-CN" b="1" dirty="0" smtClean="0">
                <a:solidFill>
                  <a:schemeClr val="bg1"/>
                </a:solidFill>
              </a:rPr>
              <a:t>7</a:t>
            </a:r>
            <a:r>
              <a:rPr lang="zh-CN" altLang="en-US" b="1" dirty="0" smtClean="0">
                <a:solidFill>
                  <a:schemeClr val="bg1"/>
                </a:solidFill>
              </a:rPr>
              <a:t>）从</a:t>
            </a:r>
            <a:r>
              <a:rPr lang="en-US" altLang="zh-CN" b="1" dirty="0" smtClean="0">
                <a:solidFill>
                  <a:schemeClr val="bg1"/>
                </a:solidFill>
              </a:rPr>
              <a:t>37</a:t>
            </a:r>
            <a:r>
              <a:rPr lang="en-US" altLang="zh-CN" b="1" dirty="0" smtClean="0">
                <a:solidFill>
                  <a:schemeClr val="bg1"/>
                </a:solidFill>
                <a:cs typeface="Arial" charset="0"/>
                <a:sym typeface="Symbol" pitchFamily="18" charset="2"/>
              </a:rPr>
              <a:t></a:t>
            </a:r>
            <a:r>
              <a:rPr lang="en-US" altLang="zh-CN" b="1" dirty="0" smtClean="0">
                <a:solidFill>
                  <a:schemeClr val="bg1"/>
                </a:solidFill>
              </a:rPr>
              <a:t>C</a:t>
            </a:r>
            <a:r>
              <a:rPr lang="zh-CN" altLang="en-US" b="1" dirty="0" smtClean="0">
                <a:solidFill>
                  <a:schemeClr val="bg1"/>
                </a:solidFill>
              </a:rPr>
              <a:t>和</a:t>
            </a:r>
            <a:r>
              <a:rPr lang="en-US" altLang="zh-CN" b="1" dirty="0" smtClean="0">
                <a:solidFill>
                  <a:schemeClr val="bg1"/>
                </a:solidFill>
              </a:rPr>
              <a:t>45</a:t>
            </a:r>
            <a:r>
              <a:rPr lang="en-US" altLang="zh-CN" b="1" dirty="0" smtClean="0">
                <a:solidFill>
                  <a:schemeClr val="bg1"/>
                </a:solidFill>
                <a:cs typeface="Arial" charset="0"/>
                <a:sym typeface="Symbol" pitchFamily="18" charset="2"/>
              </a:rPr>
              <a:t></a:t>
            </a:r>
            <a:r>
              <a:rPr lang="en-US" altLang="zh-CN" b="1" dirty="0" smtClean="0">
                <a:solidFill>
                  <a:schemeClr val="bg1"/>
                </a:solidFill>
              </a:rPr>
              <a:t>C</a:t>
            </a:r>
            <a:r>
              <a:rPr lang="zh-CN" altLang="en-US" b="1" dirty="0" smtClean="0">
                <a:solidFill>
                  <a:schemeClr val="bg1"/>
                </a:solidFill>
              </a:rPr>
              <a:t>培养所有阳性管中接种划线于伊红美兰平板；</a:t>
            </a:r>
          </a:p>
          <a:p>
            <a:pPr marL="187325" indent="-4763" eaLnBrk="1" hangingPunct="1">
              <a:buFontTx/>
              <a:buNone/>
            </a:pPr>
            <a:r>
              <a:rPr lang="en-US" altLang="zh-CN" b="1" dirty="0" smtClean="0">
                <a:solidFill>
                  <a:schemeClr val="bg1"/>
                </a:solidFill>
              </a:rPr>
              <a:t>8</a:t>
            </a:r>
            <a:r>
              <a:rPr lang="zh-CN" altLang="en-US" b="1" dirty="0" smtClean="0">
                <a:solidFill>
                  <a:schemeClr val="bg1"/>
                </a:solidFill>
              </a:rPr>
              <a:t>）挑选菌落：</a:t>
            </a:r>
          </a:p>
          <a:p>
            <a:pPr marL="187325" indent="-4763" eaLnBrk="1" hangingPunct="1">
              <a:buFontTx/>
              <a:buNone/>
            </a:pPr>
            <a:r>
              <a:rPr lang="zh-CN" altLang="en-US" sz="2400" b="1" dirty="0" smtClean="0">
                <a:solidFill>
                  <a:schemeClr val="bg1"/>
                </a:solidFill>
              </a:rPr>
              <a:t>    </a:t>
            </a:r>
            <a:r>
              <a:rPr lang="zh-CN" altLang="en-US" sz="2400" b="1" dirty="0" smtClean="0">
                <a:solidFill>
                  <a:srgbClr val="00FF99"/>
                </a:solidFill>
              </a:rPr>
              <a:t>深紫色、具金属光泽</a:t>
            </a:r>
          </a:p>
          <a:p>
            <a:pPr marL="187325" indent="-4763" eaLnBrk="1" hangingPunct="1">
              <a:buFontTx/>
              <a:buNone/>
            </a:pPr>
            <a:r>
              <a:rPr lang="zh-CN" altLang="en-US" sz="2400" b="1" dirty="0" smtClean="0">
                <a:solidFill>
                  <a:srgbClr val="00FF99"/>
                </a:solidFill>
              </a:rPr>
              <a:t>    紫黑色、不带或略带金属光泽</a:t>
            </a:r>
          </a:p>
          <a:p>
            <a:pPr marL="187325" indent="-4763" eaLnBrk="1" hangingPunct="1">
              <a:buFontTx/>
              <a:buNone/>
            </a:pPr>
            <a:r>
              <a:rPr lang="zh-CN" altLang="en-US" sz="2400" b="1" dirty="0" smtClean="0">
                <a:solidFill>
                  <a:srgbClr val="00FF99"/>
                </a:solidFill>
              </a:rPr>
              <a:t>    淡紫红色中心颜色较深</a:t>
            </a:r>
          </a:p>
          <a:p>
            <a:pPr marL="187325" indent="-4763" eaLnBrk="1" hangingPunct="1">
              <a:buFontTx/>
              <a:buNone/>
            </a:pPr>
            <a:r>
              <a:rPr lang="en-US" altLang="zh-CN" b="1" dirty="0" smtClean="0">
                <a:solidFill>
                  <a:schemeClr val="bg1"/>
                </a:solidFill>
              </a:rPr>
              <a:t>9</a:t>
            </a:r>
            <a:r>
              <a:rPr lang="zh-CN" altLang="en-US" b="1" dirty="0" smtClean="0">
                <a:solidFill>
                  <a:schemeClr val="bg1"/>
                </a:solidFill>
              </a:rPr>
              <a:t>）革兰氏阴性</a:t>
            </a:r>
            <a:r>
              <a:rPr lang="zh-CN" altLang="en-US" b="1" dirty="0" smtClean="0">
                <a:solidFill>
                  <a:schemeClr val="bg1"/>
                </a:solidFill>
              </a:rPr>
              <a:t>无芽孢的</a:t>
            </a:r>
            <a:r>
              <a:rPr lang="zh-CN" altLang="en-US" b="1" dirty="0" smtClean="0">
                <a:solidFill>
                  <a:schemeClr val="bg1"/>
                </a:solidFill>
              </a:rPr>
              <a:t>为大肠菌群阳性；</a:t>
            </a:r>
          </a:p>
          <a:p>
            <a:pPr marL="187325" indent="-4763" eaLnBrk="1" hangingPunct="1">
              <a:buFontTx/>
              <a:buNone/>
            </a:pPr>
            <a:r>
              <a:rPr lang="en-US" altLang="zh-CN" b="1" dirty="0" smtClean="0">
                <a:solidFill>
                  <a:schemeClr val="bg1"/>
                </a:solidFill>
              </a:rPr>
              <a:t>10</a:t>
            </a:r>
            <a:r>
              <a:rPr lang="zh-CN" altLang="en-US" b="1" dirty="0" smtClean="0">
                <a:solidFill>
                  <a:schemeClr val="bg1"/>
                </a:solidFill>
              </a:rPr>
              <a:t>）查</a:t>
            </a:r>
            <a:r>
              <a:rPr lang="en-US" altLang="zh-CN" b="1" dirty="0" smtClean="0">
                <a:solidFill>
                  <a:schemeClr val="bg1"/>
                </a:solidFill>
              </a:rPr>
              <a:t>MPN</a:t>
            </a:r>
            <a:r>
              <a:rPr lang="zh-CN" altLang="en-US" b="1" dirty="0" smtClean="0">
                <a:solidFill>
                  <a:schemeClr val="bg1"/>
                </a:solidFill>
              </a:rPr>
              <a:t>表，报出最终数据。</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323850" y="476250"/>
            <a:ext cx="8351838" cy="641350"/>
          </a:xfrm>
          <a:prstGeom prst="rect">
            <a:avLst/>
          </a:prstGeom>
          <a:noFill/>
          <a:ln w="9525">
            <a:noFill/>
            <a:miter lim="800000"/>
            <a:headEnd/>
            <a:tailEnd/>
          </a:ln>
        </p:spPr>
        <p:txBody>
          <a:bodyPr>
            <a:spAutoFit/>
          </a:bodyPr>
          <a:lstStyle/>
          <a:p>
            <a:pPr>
              <a:spcBef>
                <a:spcPct val="50000"/>
              </a:spcBef>
            </a:pPr>
            <a:r>
              <a:rPr kumimoji="1" lang="zh-CN" altLang="en-US" sz="3600" b="1">
                <a:solidFill>
                  <a:srgbClr val="FFFF00"/>
                </a:solidFill>
                <a:latin typeface="Tahoma" pitchFamily="34" charset="0"/>
                <a:ea typeface="楷体_GB2312" pitchFamily="49" charset="-122"/>
              </a:rPr>
              <a:t>第一天：</a:t>
            </a:r>
            <a:r>
              <a:rPr kumimoji="1" lang="zh-CN" altLang="en-US" sz="3600">
                <a:solidFill>
                  <a:schemeClr val="bg1"/>
                </a:solidFill>
                <a:latin typeface="Tahoma" pitchFamily="34" charset="0"/>
                <a:ea typeface="黑体" pitchFamily="2" charset="-122"/>
              </a:rPr>
              <a:t>稀释、接种、</a:t>
            </a:r>
            <a:r>
              <a:rPr kumimoji="1" lang="en-US" altLang="zh-CN" sz="3600">
                <a:solidFill>
                  <a:schemeClr val="bg1"/>
                </a:solidFill>
                <a:latin typeface="Tahoma" pitchFamily="34" charset="0"/>
                <a:ea typeface="黑体" pitchFamily="2" charset="-122"/>
              </a:rPr>
              <a:t>37</a:t>
            </a:r>
            <a:r>
              <a:rPr kumimoji="1" lang="en-US" altLang="zh-CN" sz="3600">
                <a:solidFill>
                  <a:schemeClr val="bg1"/>
                </a:solidFill>
                <a:ea typeface="黑体" pitchFamily="2" charset="-122"/>
                <a:cs typeface="Arial" charset="0"/>
                <a:sym typeface="Symbol" pitchFamily="18" charset="2"/>
              </a:rPr>
              <a:t></a:t>
            </a:r>
            <a:r>
              <a:rPr kumimoji="1" lang="en-US" altLang="zh-CN" sz="3600">
                <a:solidFill>
                  <a:schemeClr val="bg1"/>
                </a:solidFill>
                <a:latin typeface="Tahoma" pitchFamily="34" charset="0"/>
                <a:ea typeface="黑体" pitchFamily="2" charset="-122"/>
              </a:rPr>
              <a:t>C</a:t>
            </a:r>
            <a:r>
              <a:rPr kumimoji="1" lang="zh-CN" altLang="en-US" sz="3600">
                <a:solidFill>
                  <a:schemeClr val="bg1"/>
                </a:solidFill>
                <a:latin typeface="Tahoma" pitchFamily="34" charset="0"/>
                <a:ea typeface="黑体" pitchFamily="2" charset="-122"/>
              </a:rPr>
              <a:t>培养过夜；</a:t>
            </a:r>
          </a:p>
        </p:txBody>
      </p:sp>
      <p:sp>
        <p:nvSpPr>
          <p:cNvPr id="40963" name="Text Box 3"/>
          <p:cNvSpPr txBox="1">
            <a:spLocks noChangeArrowheads="1"/>
          </p:cNvSpPr>
          <p:nvPr/>
        </p:nvSpPr>
        <p:spPr bwMode="auto">
          <a:xfrm>
            <a:off x="323850" y="1412875"/>
            <a:ext cx="8351838" cy="1190625"/>
          </a:xfrm>
          <a:prstGeom prst="rect">
            <a:avLst/>
          </a:prstGeom>
          <a:noFill/>
          <a:ln w="9525">
            <a:noFill/>
            <a:miter lim="800000"/>
            <a:headEnd/>
            <a:tailEnd/>
          </a:ln>
        </p:spPr>
        <p:txBody>
          <a:bodyPr>
            <a:spAutoFit/>
          </a:bodyPr>
          <a:lstStyle/>
          <a:p>
            <a:pPr>
              <a:spcBef>
                <a:spcPct val="50000"/>
              </a:spcBef>
            </a:pPr>
            <a:r>
              <a:rPr kumimoji="1" lang="zh-CN" altLang="en-US" sz="3600" b="1">
                <a:solidFill>
                  <a:srgbClr val="FFFF00"/>
                </a:solidFill>
                <a:latin typeface="Tahoma" pitchFamily="34" charset="0"/>
                <a:ea typeface="楷体_GB2312" pitchFamily="49" charset="-122"/>
              </a:rPr>
              <a:t>第二天：</a:t>
            </a:r>
            <a:r>
              <a:rPr kumimoji="1" lang="zh-CN" altLang="en-US" sz="3600">
                <a:solidFill>
                  <a:schemeClr val="bg1"/>
                </a:solidFill>
                <a:latin typeface="黑体" pitchFamily="2" charset="-122"/>
                <a:ea typeface="黑体" pitchFamily="2" charset="-122"/>
              </a:rPr>
              <a:t>从</a:t>
            </a:r>
            <a:r>
              <a:rPr kumimoji="1" lang="en-US" altLang="en-US" sz="3600">
                <a:solidFill>
                  <a:schemeClr val="bg1"/>
                </a:solidFill>
                <a:latin typeface="黑体" pitchFamily="2" charset="-122"/>
                <a:ea typeface="黑体" pitchFamily="2" charset="-122"/>
              </a:rPr>
              <a:t>37</a:t>
            </a:r>
            <a:r>
              <a:rPr kumimoji="1" lang="en-US" altLang="zh-CN" sz="3600">
                <a:solidFill>
                  <a:schemeClr val="bg1"/>
                </a:solidFill>
                <a:latin typeface="黑体" pitchFamily="2" charset="-122"/>
                <a:ea typeface="黑体" pitchFamily="2" charset="-122"/>
                <a:sym typeface="Symbol" pitchFamily="18" charset="2"/>
              </a:rPr>
              <a:t></a:t>
            </a:r>
            <a:r>
              <a:rPr kumimoji="1" lang="en-US" altLang="en-US" sz="3600">
                <a:solidFill>
                  <a:schemeClr val="bg1"/>
                </a:solidFill>
                <a:latin typeface="黑体" pitchFamily="2" charset="-122"/>
                <a:ea typeface="黑体" pitchFamily="2" charset="-122"/>
              </a:rPr>
              <a:t>C培养过夜</a:t>
            </a:r>
            <a:r>
              <a:rPr kumimoji="1" lang="zh-CN" altLang="en-US" sz="3600">
                <a:solidFill>
                  <a:schemeClr val="bg1"/>
                </a:solidFill>
                <a:latin typeface="黑体" pitchFamily="2" charset="-122"/>
                <a:ea typeface="黑体" pitchFamily="2" charset="-122"/>
              </a:rPr>
              <a:t>阳性管中接种于</a:t>
            </a:r>
            <a:r>
              <a:rPr kumimoji="1" lang="en-US" altLang="zh-CN" sz="3600">
                <a:solidFill>
                  <a:schemeClr val="bg1"/>
                </a:solidFill>
                <a:latin typeface="黑体" pitchFamily="2" charset="-122"/>
                <a:ea typeface="黑体" pitchFamily="2" charset="-122"/>
              </a:rPr>
              <a:t>EC</a:t>
            </a:r>
            <a:r>
              <a:rPr kumimoji="1" lang="zh-CN" altLang="en-US" sz="3600">
                <a:solidFill>
                  <a:schemeClr val="bg1"/>
                </a:solidFill>
                <a:latin typeface="黑体" pitchFamily="2" charset="-122"/>
                <a:ea typeface="黑体" pitchFamily="2" charset="-122"/>
              </a:rPr>
              <a:t>培养基中，</a:t>
            </a:r>
            <a:r>
              <a:rPr kumimoji="1" lang="en-US" altLang="zh-CN" sz="3600">
                <a:solidFill>
                  <a:schemeClr val="bg1"/>
                </a:solidFill>
                <a:latin typeface="黑体" pitchFamily="2" charset="-122"/>
                <a:ea typeface="黑体" pitchFamily="2" charset="-122"/>
              </a:rPr>
              <a:t>45</a:t>
            </a:r>
            <a:r>
              <a:rPr kumimoji="1" lang="en-US" altLang="zh-CN" sz="3600">
                <a:solidFill>
                  <a:schemeClr val="bg1"/>
                </a:solidFill>
                <a:latin typeface="黑体" pitchFamily="2" charset="-122"/>
                <a:ea typeface="黑体" pitchFamily="2" charset="-122"/>
                <a:cs typeface="Arial" charset="0"/>
                <a:sym typeface="Symbol" pitchFamily="18" charset="2"/>
              </a:rPr>
              <a:t></a:t>
            </a:r>
            <a:r>
              <a:rPr kumimoji="1" lang="en-US" altLang="zh-CN" sz="3600">
                <a:solidFill>
                  <a:schemeClr val="bg1"/>
                </a:solidFill>
                <a:latin typeface="黑体" pitchFamily="2" charset="-122"/>
                <a:ea typeface="黑体" pitchFamily="2" charset="-122"/>
              </a:rPr>
              <a:t>C</a:t>
            </a:r>
            <a:r>
              <a:rPr kumimoji="1" lang="zh-CN" altLang="en-US" sz="3600">
                <a:solidFill>
                  <a:schemeClr val="bg1"/>
                </a:solidFill>
                <a:latin typeface="黑体" pitchFamily="2" charset="-122"/>
                <a:ea typeface="黑体" pitchFamily="2" charset="-122"/>
              </a:rPr>
              <a:t>培养过夜；</a:t>
            </a:r>
          </a:p>
        </p:txBody>
      </p:sp>
      <p:sp>
        <p:nvSpPr>
          <p:cNvPr id="40964" name="Text Box 4"/>
          <p:cNvSpPr txBox="1">
            <a:spLocks noChangeArrowheads="1"/>
          </p:cNvSpPr>
          <p:nvPr/>
        </p:nvSpPr>
        <p:spPr bwMode="auto">
          <a:xfrm>
            <a:off x="323850" y="2781300"/>
            <a:ext cx="8351838" cy="1739900"/>
          </a:xfrm>
          <a:prstGeom prst="rect">
            <a:avLst/>
          </a:prstGeom>
          <a:noFill/>
          <a:ln w="9525">
            <a:noFill/>
            <a:miter lim="800000"/>
            <a:headEnd/>
            <a:tailEnd/>
          </a:ln>
        </p:spPr>
        <p:txBody>
          <a:bodyPr>
            <a:spAutoFit/>
          </a:bodyPr>
          <a:lstStyle/>
          <a:p>
            <a:pPr>
              <a:spcBef>
                <a:spcPct val="50000"/>
              </a:spcBef>
            </a:pPr>
            <a:r>
              <a:rPr kumimoji="1" lang="zh-CN" altLang="en-US" sz="3600" b="1">
                <a:solidFill>
                  <a:srgbClr val="FFFF00"/>
                </a:solidFill>
                <a:latin typeface="Tahoma" pitchFamily="34" charset="0"/>
                <a:ea typeface="楷体_GB2312" pitchFamily="49" charset="-122"/>
              </a:rPr>
              <a:t>第三天：</a:t>
            </a:r>
            <a:r>
              <a:rPr kumimoji="1" lang="zh-CN" altLang="en-US" sz="3600">
                <a:solidFill>
                  <a:schemeClr val="bg1"/>
                </a:solidFill>
                <a:latin typeface="黑体" pitchFamily="2" charset="-122"/>
                <a:ea typeface="黑体" pitchFamily="2" charset="-122"/>
              </a:rPr>
              <a:t>从</a:t>
            </a:r>
            <a:r>
              <a:rPr kumimoji="1" lang="en-US" altLang="en-US" sz="3600">
                <a:solidFill>
                  <a:schemeClr val="bg1"/>
                </a:solidFill>
                <a:latin typeface="黑体" pitchFamily="2" charset="-122"/>
                <a:ea typeface="黑体" pitchFamily="2" charset="-122"/>
              </a:rPr>
              <a:t>37</a:t>
            </a:r>
            <a:r>
              <a:rPr kumimoji="1" lang="en-US" altLang="zh-CN" sz="3600">
                <a:solidFill>
                  <a:schemeClr val="bg1"/>
                </a:solidFill>
                <a:latin typeface="黑体" pitchFamily="2" charset="-122"/>
                <a:ea typeface="黑体" pitchFamily="2" charset="-122"/>
                <a:sym typeface="Symbol" pitchFamily="18" charset="2"/>
              </a:rPr>
              <a:t></a:t>
            </a:r>
            <a:r>
              <a:rPr kumimoji="1" lang="en-US" altLang="en-US" sz="3600">
                <a:solidFill>
                  <a:schemeClr val="bg1"/>
                </a:solidFill>
                <a:latin typeface="黑体" pitchFamily="2" charset="-122"/>
                <a:ea typeface="黑体" pitchFamily="2" charset="-122"/>
              </a:rPr>
              <a:t>C</a:t>
            </a:r>
            <a:r>
              <a:rPr kumimoji="1" lang="zh-CN" altLang="en-US" sz="3600">
                <a:solidFill>
                  <a:schemeClr val="bg1"/>
                </a:solidFill>
                <a:latin typeface="黑体" pitchFamily="2" charset="-122"/>
                <a:ea typeface="黑体" pitchFamily="2" charset="-122"/>
              </a:rPr>
              <a:t>和</a:t>
            </a:r>
            <a:r>
              <a:rPr kumimoji="1" lang="en-US" altLang="zh-CN" sz="3600">
                <a:solidFill>
                  <a:schemeClr val="bg1"/>
                </a:solidFill>
                <a:latin typeface="黑体" pitchFamily="2" charset="-122"/>
                <a:ea typeface="黑体" pitchFamily="2" charset="-122"/>
              </a:rPr>
              <a:t>45</a:t>
            </a:r>
            <a:r>
              <a:rPr kumimoji="1" lang="en-US" altLang="zh-CN" sz="3600">
                <a:solidFill>
                  <a:schemeClr val="bg1"/>
                </a:solidFill>
                <a:latin typeface="黑体" pitchFamily="2" charset="-122"/>
                <a:ea typeface="黑体" pitchFamily="2" charset="-122"/>
                <a:sym typeface="Symbol" pitchFamily="18" charset="2"/>
              </a:rPr>
              <a:t></a:t>
            </a:r>
            <a:r>
              <a:rPr kumimoji="1" lang="en-US" altLang="zh-CN" sz="3600">
                <a:solidFill>
                  <a:schemeClr val="bg1"/>
                </a:solidFill>
                <a:latin typeface="黑体" pitchFamily="2" charset="-122"/>
                <a:ea typeface="黑体" pitchFamily="2" charset="-122"/>
              </a:rPr>
              <a:t>C </a:t>
            </a:r>
            <a:r>
              <a:rPr kumimoji="1" lang="en-US" altLang="en-US" sz="3600">
                <a:solidFill>
                  <a:schemeClr val="bg1"/>
                </a:solidFill>
                <a:latin typeface="黑体" pitchFamily="2" charset="-122"/>
                <a:ea typeface="黑体" pitchFamily="2" charset="-122"/>
              </a:rPr>
              <a:t>培养过夜</a:t>
            </a:r>
            <a:r>
              <a:rPr kumimoji="1" lang="zh-CN" altLang="en-US" sz="3600">
                <a:solidFill>
                  <a:schemeClr val="bg1"/>
                </a:solidFill>
                <a:latin typeface="黑体" pitchFamily="2" charset="-122"/>
                <a:ea typeface="黑体" pitchFamily="2" charset="-122"/>
              </a:rPr>
              <a:t>阳性管中划线接种于伊红美兰平板，培养过夜；</a:t>
            </a:r>
          </a:p>
        </p:txBody>
      </p:sp>
      <p:sp>
        <p:nvSpPr>
          <p:cNvPr id="40965" name="Text Box 5"/>
          <p:cNvSpPr txBox="1">
            <a:spLocks noChangeArrowheads="1"/>
          </p:cNvSpPr>
          <p:nvPr/>
        </p:nvSpPr>
        <p:spPr bwMode="auto">
          <a:xfrm>
            <a:off x="323850" y="4797425"/>
            <a:ext cx="8351838" cy="641350"/>
          </a:xfrm>
          <a:prstGeom prst="rect">
            <a:avLst/>
          </a:prstGeom>
          <a:noFill/>
          <a:ln w="9525">
            <a:noFill/>
            <a:miter lim="800000"/>
            <a:headEnd/>
            <a:tailEnd/>
          </a:ln>
        </p:spPr>
        <p:txBody>
          <a:bodyPr>
            <a:spAutoFit/>
          </a:bodyPr>
          <a:lstStyle/>
          <a:p>
            <a:pPr>
              <a:spcBef>
                <a:spcPct val="50000"/>
              </a:spcBef>
            </a:pPr>
            <a:r>
              <a:rPr kumimoji="1" lang="zh-CN" altLang="en-US" sz="3600" b="1">
                <a:solidFill>
                  <a:srgbClr val="FFFF00"/>
                </a:solidFill>
                <a:latin typeface="Tahoma" pitchFamily="34" charset="0"/>
                <a:ea typeface="楷体_GB2312" pitchFamily="49" charset="-122"/>
              </a:rPr>
              <a:t>第四天：</a:t>
            </a:r>
            <a:r>
              <a:rPr kumimoji="1" lang="zh-CN" altLang="en-US" sz="3600">
                <a:solidFill>
                  <a:schemeClr val="bg1"/>
                </a:solidFill>
                <a:latin typeface="Tahoma" pitchFamily="34" charset="0"/>
                <a:ea typeface="黑体" pitchFamily="2" charset="-122"/>
              </a:rPr>
              <a:t>镜检验证、统计、给出数据。</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图片 3" descr="D:\学习\微生物\微生实验\开放实验\接过照片\DSC05583.JPG"/>
          <p:cNvPicPr>
            <a:picLocks noChangeAspect="1" noChangeArrowheads="1"/>
          </p:cNvPicPr>
          <p:nvPr/>
        </p:nvPicPr>
        <p:blipFill>
          <a:blip r:embed="rId2" cstate="print"/>
          <a:srcRect l="8574" r="21996"/>
          <a:stretch>
            <a:fillRect/>
          </a:stretch>
        </p:blipFill>
        <p:spPr bwMode="auto">
          <a:xfrm>
            <a:off x="1476375" y="260350"/>
            <a:ext cx="2936875" cy="2519363"/>
          </a:xfrm>
          <a:prstGeom prst="rect">
            <a:avLst/>
          </a:prstGeom>
          <a:noFill/>
          <a:ln w="9525">
            <a:noFill/>
            <a:miter lim="800000"/>
            <a:headEnd/>
            <a:tailEnd/>
          </a:ln>
        </p:spPr>
      </p:pic>
      <p:pic>
        <p:nvPicPr>
          <p:cNvPr id="41987" name="图片 3" descr="D:\学习\微生物\微生实验\开放实验\接过照片\国际班P1090109.JPG"/>
          <p:cNvPicPr>
            <a:picLocks noChangeAspect="1" noChangeArrowheads="1"/>
          </p:cNvPicPr>
          <p:nvPr/>
        </p:nvPicPr>
        <p:blipFill>
          <a:blip r:embed="rId3" cstate="print"/>
          <a:srcRect l="12512" r="15015" b="12209"/>
          <a:stretch>
            <a:fillRect/>
          </a:stretch>
        </p:blipFill>
        <p:spPr bwMode="auto">
          <a:xfrm>
            <a:off x="5508625" y="260350"/>
            <a:ext cx="3065463" cy="2517775"/>
          </a:xfrm>
          <a:prstGeom prst="rect">
            <a:avLst/>
          </a:prstGeom>
          <a:noFill/>
          <a:ln w="9525">
            <a:noFill/>
            <a:miter lim="800000"/>
            <a:headEnd/>
            <a:tailEnd/>
          </a:ln>
        </p:spPr>
      </p:pic>
      <p:pic>
        <p:nvPicPr>
          <p:cNvPr id="41988" name="Picture 4" descr="QQ截图未命名"/>
          <p:cNvPicPr>
            <a:picLocks noChangeAspect="1" noChangeArrowheads="1"/>
          </p:cNvPicPr>
          <p:nvPr/>
        </p:nvPicPr>
        <p:blipFill>
          <a:blip r:embed="rId4" cstate="print">
            <a:lum bright="-24000" contrast="18000"/>
          </a:blip>
          <a:srcRect/>
          <a:stretch>
            <a:fillRect/>
          </a:stretch>
        </p:blipFill>
        <p:spPr bwMode="auto">
          <a:xfrm>
            <a:off x="0" y="3060700"/>
            <a:ext cx="2898775" cy="3797300"/>
          </a:xfrm>
          <a:prstGeom prst="rect">
            <a:avLst/>
          </a:prstGeom>
          <a:noFill/>
          <a:ln w="9525">
            <a:noFill/>
            <a:miter lim="800000"/>
            <a:headEnd/>
            <a:tailEnd/>
          </a:ln>
        </p:spPr>
      </p:pic>
      <p:pic>
        <p:nvPicPr>
          <p:cNvPr id="41989" name="Picture 5" descr="809,810"/>
          <p:cNvPicPr>
            <a:picLocks noChangeAspect="1" noChangeArrowheads="1"/>
          </p:cNvPicPr>
          <p:nvPr/>
        </p:nvPicPr>
        <p:blipFill>
          <a:blip r:embed="rId5" cstate="print">
            <a:lum bright="-12000" contrast="6000"/>
          </a:blip>
          <a:srcRect l="17256" t="6912" r="7486"/>
          <a:stretch>
            <a:fillRect/>
          </a:stretch>
        </p:blipFill>
        <p:spPr bwMode="auto">
          <a:xfrm>
            <a:off x="6443663" y="3716338"/>
            <a:ext cx="2328862" cy="2162175"/>
          </a:xfrm>
          <a:prstGeom prst="rect">
            <a:avLst/>
          </a:prstGeom>
          <a:noFill/>
          <a:ln w="9525">
            <a:noFill/>
            <a:miter lim="800000"/>
            <a:headEnd/>
            <a:tailEnd/>
          </a:ln>
        </p:spPr>
      </p:pic>
      <p:pic>
        <p:nvPicPr>
          <p:cNvPr id="41990" name="Picture 6" descr="813，37"/>
          <p:cNvPicPr>
            <a:picLocks noChangeAspect="1" noChangeArrowheads="1"/>
          </p:cNvPicPr>
          <p:nvPr/>
        </p:nvPicPr>
        <p:blipFill>
          <a:blip r:embed="rId6" cstate="print"/>
          <a:srcRect l="11768" r="8867"/>
          <a:stretch>
            <a:fillRect/>
          </a:stretch>
        </p:blipFill>
        <p:spPr bwMode="auto">
          <a:xfrm>
            <a:off x="3498850" y="3732213"/>
            <a:ext cx="2281238" cy="2157412"/>
          </a:xfrm>
          <a:prstGeom prst="rect">
            <a:avLst/>
          </a:prstGeom>
          <a:noFill/>
          <a:ln w="9525">
            <a:noFill/>
            <a:miter lim="800000"/>
            <a:headEnd/>
            <a:tailEnd/>
          </a:ln>
        </p:spPr>
      </p:pic>
      <p:sp>
        <p:nvSpPr>
          <p:cNvPr id="41991" name="Line 7"/>
          <p:cNvSpPr>
            <a:spLocks noChangeShapeType="1"/>
          </p:cNvSpPr>
          <p:nvPr/>
        </p:nvSpPr>
        <p:spPr bwMode="auto">
          <a:xfrm>
            <a:off x="323850" y="1557338"/>
            <a:ext cx="792163" cy="0"/>
          </a:xfrm>
          <a:prstGeom prst="line">
            <a:avLst/>
          </a:prstGeom>
          <a:noFill/>
          <a:ln w="88900">
            <a:solidFill>
              <a:schemeClr val="bg1"/>
            </a:solidFill>
            <a:round/>
            <a:headEnd/>
            <a:tailEnd type="triangle" w="med" len="med"/>
          </a:ln>
        </p:spPr>
        <p:txBody>
          <a:bodyPr/>
          <a:lstStyle/>
          <a:p>
            <a:endParaRPr lang="zh-CN" altLang="en-US"/>
          </a:p>
        </p:txBody>
      </p:sp>
      <p:sp>
        <p:nvSpPr>
          <p:cNvPr id="41992" name="Line 8"/>
          <p:cNvSpPr>
            <a:spLocks noChangeShapeType="1"/>
          </p:cNvSpPr>
          <p:nvPr/>
        </p:nvSpPr>
        <p:spPr bwMode="auto">
          <a:xfrm>
            <a:off x="4579938" y="1531938"/>
            <a:ext cx="792162" cy="0"/>
          </a:xfrm>
          <a:prstGeom prst="line">
            <a:avLst/>
          </a:prstGeom>
          <a:noFill/>
          <a:ln w="88900">
            <a:solidFill>
              <a:schemeClr val="bg1"/>
            </a:solidFill>
            <a:round/>
            <a:headEnd/>
            <a:tailEnd type="triangle" w="med" len="med"/>
          </a:ln>
        </p:spPr>
        <p:txBody>
          <a:bodyPr/>
          <a:lstStyle/>
          <a:p>
            <a:endParaRPr lang="zh-CN" altLang="en-US"/>
          </a:p>
        </p:txBody>
      </p:sp>
      <p:sp>
        <p:nvSpPr>
          <p:cNvPr id="41993" name="Line 9"/>
          <p:cNvSpPr>
            <a:spLocks noChangeShapeType="1"/>
          </p:cNvSpPr>
          <p:nvPr/>
        </p:nvSpPr>
        <p:spPr bwMode="auto">
          <a:xfrm>
            <a:off x="7380288" y="2924175"/>
            <a:ext cx="0" cy="576263"/>
          </a:xfrm>
          <a:prstGeom prst="line">
            <a:avLst/>
          </a:prstGeom>
          <a:noFill/>
          <a:ln w="88900">
            <a:solidFill>
              <a:schemeClr val="bg1"/>
            </a:solidFill>
            <a:round/>
            <a:headEnd/>
            <a:tailEnd type="triangle" w="med" len="med"/>
          </a:ln>
        </p:spPr>
        <p:txBody>
          <a:bodyPr/>
          <a:lstStyle/>
          <a:p>
            <a:endParaRPr lang="zh-CN" altLang="en-US"/>
          </a:p>
        </p:txBody>
      </p:sp>
      <p:sp>
        <p:nvSpPr>
          <p:cNvPr id="41994" name="Line 10"/>
          <p:cNvSpPr>
            <a:spLocks noChangeShapeType="1"/>
          </p:cNvSpPr>
          <p:nvPr/>
        </p:nvSpPr>
        <p:spPr bwMode="auto">
          <a:xfrm flipH="1">
            <a:off x="5795963" y="4819650"/>
            <a:ext cx="576262" cy="0"/>
          </a:xfrm>
          <a:prstGeom prst="line">
            <a:avLst/>
          </a:prstGeom>
          <a:noFill/>
          <a:ln w="88900">
            <a:solidFill>
              <a:schemeClr val="bg1"/>
            </a:solidFill>
            <a:round/>
            <a:headEnd/>
            <a:tailEnd type="triangle" w="med" len="med"/>
          </a:ln>
        </p:spPr>
        <p:txBody>
          <a:bodyPr/>
          <a:lstStyle/>
          <a:p>
            <a:endParaRPr lang="zh-CN" altLang="en-US"/>
          </a:p>
        </p:txBody>
      </p:sp>
      <p:sp>
        <p:nvSpPr>
          <p:cNvPr id="41995" name="Line 11"/>
          <p:cNvSpPr>
            <a:spLocks noChangeShapeType="1"/>
          </p:cNvSpPr>
          <p:nvPr/>
        </p:nvSpPr>
        <p:spPr bwMode="auto">
          <a:xfrm flipH="1">
            <a:off x="2916238" y="4797425"/>
            <a:ext cx="576262" cy="0"/>
          </a:xfrm>
          <a:prstGeom prst="line">
            <a:avLst/>
          </a:prstGeom>
          <a:noFill/>
          <a:ln w="88900">
            <a:solidFill>
              <a:schemeClr val="bg1"/>
            </a:solidFill>
            <a:round/>
            <a:headEnd/>
            <a:tailEnd type="triangle" w="med" len="med"/>
          </a:ln>
        </p:spPr>
        <p:txBody>
          <a:bodyPr/>
          <a:lstStyle/>
          <a:p>
            <a:endParaRPr lang="zh-CN" altLang="en-US"/>
          </a:p>
        </p:txBody>
      </p:sp>
      <p:sp>
        <p:nvSpPr>
          <p:cNvPr id="41996" name="Text Box 12"/>
          <p:cNvSpPr txBox="1">
            <a:spLocks noChangeArrowheads="1"/>
          </p:cNvSpPr>
          <p:nvPr/>
        </p:nvSpPr>
        <p:spPr bwMode="auto">
          <a:xfrm>
            <a:off x="0" y="2060575"/>
            <a:ext cx="1835150" cy="579438"/>
          </a:xfrm>
          <a:prstGeom prst="rect">
            <a:avLst/>
          </a:prstGeom>
          <a:noFill/>
          <a:ln w="9525">
            <a:noFill/>
            <a:miter lim="800000"/>
            <a:headEnd/>
            <a:tailEnd/>
          </a:ln>
        </p:spPr>
        <p:txBody>
          <a:bodyPr>
            <a:spAutoFit/>
          </a:bodyPr>
          <a:lstStyle/>
          <a:p>
            <a:pPr algn="ctr">
              <a:spcBef>
                <a:spcPct val="50000"/>
              </a:spcBef>
            </a:pPr>
            <a:r>
              <a:rPr kumimoji="1" lang="zh-CN" altLang="en-US" sz="3200" b="1">
                <a:solidFill>
                  <a:srgbClr val="FFFF00"/>
                </a:solidFill>
                <a:latin typeface="Tahoma" pitchFamily="34" charset="0"/>
                <a:ea typeface="楷体_GB2312" pitchFamily="49" charset="-122"/>
              </a:rPr>
              <a:t>第一天</a:t>
            </a:r>
          </a:p>
        </p:txBody>
      </p:sp>
      <p:sp>
        <p:nvSpPr>
          <p:cNvPr id="41997" name="Text Box 13"/>
          <p:cNvSpPr txBox="1">
            <a:spLocks noChangeArrowheads="1"/>
          </p:cNvSpPr>
          <p:nvPr/>
        </p:nvSpPr>
        <p:spPr bwMode="auto">
          <a:xfrm>
            <a:off x="4067175" y="2708275"/>
            <a:ext cx="1728788" cy="579438"/>
          </a:xfrm>
          <a:prstGeom prst="rect">
            <a:avLst/>
          </a:prstGeom>
          <a:noFill/>
          <a:ln w="9525">
            <a:noFill/>
            <a:miter lim="800000"/>
            <a:headEnd/>
            <a:tailEnd/>
          </a:ln>
        </p:spPr>
        <p:txBody>
          <a:bodyPr>
            <a:spAutoFit/>
          </a:bodyPr>
          <a:lstStyle/>
          <a:p>
            <a:pPr algn="ctr">
              <a:spcBef>
                <a:spcPct val="50000"/>
              </a:spcBef>
            </a:pPr>
            <a:r>
              <a:rPr kumimoji="1" lang="zh-CN" altLang="en-US" sz="3200" b="1">
                <a:solidFill>
                  <a:srgbClr val="FFFF00"/>
                </a:solidFill>
                <a:latin typeface="Tahoma" pitchFamily="34" charset="0"/>
                <a:ea typeface="楷体_GB2312" pitchFamily="49" charset="-122"/>
              </a:rPr>
              <a:t>第二天</a:t>
            </a:r>
          </a:p>
        </p:txBody>
      </p:sp>
      <p:sp>
        <p:nvSpPr>
          <p:cNvPr id="41998" name="Text Box 14"/>
          <p:cNvSpPr txBox="1">
            <a:spLocks noChangeArrowheads="1"/>
          </p:cNvSpPr>
          <p:nvPr/>
        </p:nvSpPr>
        <p:spPr bwMode="auto">
          <a:xfrm>
            <a:off x="7380288" y="2924175"/>
            <a:ext cx="1547812" cy="579438"/>
          </a:xfrm>
          <a:prstGeom prst="rect">
            <a:avLst/>
          </a:prstGeom>
          <a:noFill/>
          <a:ln w="9525">
            <a:noFill/>
            <a:miter lim="800000"/>
            <a:headEnd/>
            <a:tailEnd/>
          </a:ln>
        </p:spPr>
        <p:txBody>
          <a:bodyPr>
            <a:spAutoFit/>
          </a:bodyPr>
          <a:lstStyle/>
          <a:p>
            <a:pPr algn="ctr">
              <a:spcBef>
                <a:spcPct val="50000"/>
              </a:spcBef>
            </a:pPr>
            <a:r>
              <a:rPr kumimoji="1" lang="zh-CN" altLang="en-US" sz="3200" b="1">
                <a:solidFill>
                  <a:srgbClr val="FFFF00"/>
                </a:solidFill>
                <a:latin typeface="Tahoma" pitchFamily="34" charset="0"/>
                <a:ea typeface="楷体_GB2312" pitchFamily="49" charset="-122"/>
              </a:rPr>
              <a:t>第三天</a:t>
            </a:r>
          </a:p>
        </p:txBody>
      </p:sp>
      <p:sp>
        <p:nvSpPr>
          <p:cNvPr id="41999" name="Text Box 15"/>
          <p:cNvSpPr txBox="1">
            <a:spLocks noChangeArrowheads="1"/>
          </p:cNvSpPr>
          <p:nvPr/>
        </p:nvSpPr>
        <p:spPr bwMode="auto">
          <a:xfrm>
            <a:off x="3203575" y="6021388"/>
            <a:ext cx="1944688" cy="579437"/>
          </a:xfrm>
          <a:prstGeom prst="rect">
            <a:avLst/>
          </a:prstGeom>
          <a:noFill/>
          <a:ln w="9525">
            <a:noFill/>
            <a:miter lim="800000"/>
            <a:headEnd/>
            <a:tailEnd/>
          </a:ln>
        </p:spPr>
        <p:txBody>
          <a:bodyPr>
            <a:spAutoFit/>
          </a:bodyPr>
          <a:lstStyle/>
          <a:p>
            <a:pPr algn="ctr">
              <a:spcBef>
                <a:spcPct val="50000"/>
              </a:spcBef>
            </a:pPr>
            <a:r>
              <a:rPr kumimoji="1" lang="zh-CN" altLang="en-US" sz="3200" b="1">
                <a:solidFill>
                  <a:srgbClr val="FFFF00"/>
                </a:solidFill>
                <a:latin typeface="Tahoma" pitchFamily="34" charset="0"/>
                <a:ea typeface="楷体_GB2312" pitchFamily="49" charset="-122"/>
              </a:rPr>
              <a:t>第四天</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7"/>
          <p:cNvPicPr>
            <a:picLocks noChangeAspect="1" noChangeArrowheads="1"/>
          </p:cNvPicPr>
          <p:nvPr/>
        </p:nvPicPr>
        <p:blipFill>
          <a:blip r:embed="rId2" cstate="print">
            <a:lum bright="-12000" contrast="18000"/>
          </a:blip>
          <a:srcRect/>
          <a:stretch>
            <a:fillRect/>
          </a:stretch>
        </p:blipFill>
        <p:spPr bwMode="auto">
          <a:xfrm>
            <a:off x="619125" y="1019175"/>
            <a:ext cx="7905750" cy="4819650"/>
          </a:xfrm>
          <a:prstGeom prst="rect">
            <a:avLst/>
          </a:prstGeom>
          <a:noFill/>
          <a:ln w="9525">
            <a:noFill/>
            <a:miter lim="800000"/>
            <a:headEnd/>
            <a:tailEnd/>
          </a:ln>
        </p:spPr>
      </p:pic>
      <p:sp>
        <p:nvSpPr>
          <p:cNvPr id="9219" name="Rectangle 2"/>
          <p:cNvSpPr>
            <a:spLocks noGrp="1" noChangeArrowheads="1"/>
          </p:cNvSpPr>
          <p:nvPr>
            <p:ph type="body" idx="1"/>
          </p:nvPr>
        </p:nvSpPr>
        <p:spPr>
          <a:xfrm>
            <a:off x="457200" y="333375"/>
            <a:ext cx="8229600" cy="647700"/>
          </a:xfrm>
        </p:spPr>
        <p:txBody>
          <a:bodyPr/>
          <a:lstStyle/>
          <a:p>
            <a:pPr marL="812800" indent="-812800" eaLnBrk="1" hangingPunct="1">
              <a:buFontTx/>
              <a:buNone/>
            </a:pPr>
            <a:r>
              <a:rPr lang="zh-CN" altLang="en-US" b="1" smtClean="0">
                <a:solidFill>
                  <a:srgbClr val="FFFF00"/>
                </a:solidFill>
                <a:latin typeface="黑体" pitchFamily="2" charset="-122"/>
                <a:ea typeface="黑体" pitchFamily="2" charset="-122"/>
              </a:rPr>
              <a:t>土壤微生物检测一般流程</a:t>
            </a:r>
            <a:r>
              <a:rPr lang="zh-CN" altLang="en-US" sz="2400" b="1" smtClean="0">
                <a:solidFill>
                  <a:srgbClr val="FFFF00"/>
                </a:solidFill>
                <a:latin typeface="黑体" pitchFamily="2" charset="-122"/>
                <a:ea typeface="黑体" pitchFamily="2" charset="-122"/>
              </a:rPr>
              <a:t>（</a:t>
            </a:r>
            <a:r>
              <a:rPr lang="en-US" altLang="zh-CN" sz="2400" b="1" smtClean="0">
                <a:solidFill>
                  <a:srgbClr val="FFFF00"/>
                </a:solidFill>
                <a:latin typeface="黑体" pitchFamily="2" charset="-122"/>
                <a:ea typeface="黑体" pitchFamily="2" charset="-122"/>
              </a:rPr>
              <a:t>pH</a:t>
            </a:r>
            <a:r>
              <a:rPr lang="zh-CN" altLang="en-US" sz="2400" b="1" smtClean="0">
                <a:solidFill>
                  <a:srgbClr val="FFFF00"/>
                </a:solidFill>
                <a:latin typeface="黑体" pitchFamily="2" charset="-122"/>
                <a:ea typeface="黑体" pitchFamily="2" charset="-122"/>
              </a:rPr>
              <a:t>、抑制剂、数量差）</a:t>
            </a:r>
            <a:endParaRPr lang="en-US" altLang="zh-CN" sz="2400" b="1" smtClean="0">
              <a:solidFill>
                <a:srgbClr val="FFFF00"/>
              </a:solidFill>
              <a:latin typeface="黑体" pitchFamily="2" charset="-122"/>
              <a:ea typeface="黑体" pitchFamily="2" charset="-122"/>
            </a:endParaRPr>
          </a:p>
          <a:p>
            <a:pPr marL="812800" indent="-812800" eaLnBrk="1" hangingPunct="1">
              <a:buFontTx/>
              <a:buNone/>
            </a:pPr>
            <a:endParaRPr lang="zh-CN" altLang="en-US" sz="3600" b="1" smtClean="0">
              <a:solidFill>
                <a:srgbClr val="FFFF00"/>
              </a:solidFill>
              <a:latin typeface="黑体" pitchFamily="2" charset="-122"/>
              <a:ea typeface="黑体" pitchFamily="2" charset="-122"/>
            </a:endParaRPr>
          </a:p>
          <a:p>
            <a:pPr marL="812800" indent="-812800" eaLnBrk="1" hangingPunct="1">
              <a:buFontTx/>
              <a:buNone/>
            </a:pPr>
            <a:r>
              <a:rPr lang="zh-CN" altLang="en-US" smtClean="0"/>
              <a:t>          </a:t>
            </a:r>
          </a:p>
        </p:txBody>
      </p:sp>
      <p:pic>
        <p:nvPicPr>
          <p:cNvPr id="9220" name="Picture 5" descr="未标题-1"/>
          <p:cNvPicPr>
            <a:picLocks noChangeAspect="1" noChangeArrowheads="1"/>
          </p:cNvPicPr>
          <p:nvPr/>
        </p:nvPicPr>
        <p:blipFill>
          <a:blip r:embed="rId3" cstate="print">
            <a:lum bright="-18000" contrast="30000"/>
          </a:blip>
          <a:srcRect/>
          <a:stretch>
            <a:fillRect/>
          </a:stretch>
        </p:blipFill>
        <p:spPr bwMode="auto">
          <a:xfrm>
            <a:off x="684213" y="1341438"/>
            <a:ext cx="1944687" cy="1844675"/>
          </a:xfrm>
          <a:prstGeom prst="rect">
            <a:avLst/>
          </a:prstGeom>
          <a:noFill/>
          <a:ln w="9525">
            <a:noFill/>
            <a:miter lim="800000"/>
            <a:headEnd/>
            <a:tailEnd/>
          </a:ln>
        </p:spPr>
      </p:pic>
      <p:pic>
        <p:nvPicPr>
          <p:cNvPr id="9221" name="Picture 7"/>
          <p:cNvPicPr>
            <a:picLocks noChangeAspect="1" noChangeArrowheads="1"/>
          </p:cNvPicPr>
          <p:nvPr/>
        </p:nvPicPr>
        <p:blipFill>
          <a:blip r:embed="rId4" cstate="print"/>
          <a:srcRect/>
          <a:stretch>
            <a:fillRect/>
          </a:stretch>
        </p:blipFill>
        <p:spPr bwMode="auto">
          <a:xfrm>
            <a:off x="625475" y="1009650"/>
            <a:ext cx="7894638" cy="4838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xfrm>
            <a:off x="0" y="0"/>
            <a:ext cx="9144000" cy="6858000"/>
          </a:xfrm>
        </p:spPr>
        <p:txBody>
          <a:bodyPr/>
          <a:lstStyle/>
          <a:p>
            <a:pPr marL="812800" indent="-812800" eaLnBrk="1" hangingPunct="1">
              <a:lnSpc>
                <a:spcPct val="90000"/>
              </a:lnSpc>
              <a:buFontTx/>
              <a:buNone/>
            </a:pPr>
            <a:r>
              <a:rPr lang="zh-CN" altLang="en-US" sz="4000" b="1" smtClean="0">
                <a:solidFill>
                  <a:srgbClr val="FF9933"/>
                </a:solidFill>
                <a:latin typeface="黑体" pitchFamily="2" charset="-122"/>
                <a:ea typeface="黑体" pitchFamily="2" charset="-122"/>
              </a:rPr>
              <a:t>土壤微生物检测</a:t>
            </a:r>
          </a:p>
          <a:p>
            <a:pPr marL="812800" indent="-812800" eaLnBrk="1" hangingPunct="1">
              <a:lnSpc>
                <a:spcPct val="90000"/>
              </a:lnSpc>
              <a:buFontTx/>
              <a:buNone/>
            </a:pPr>
            <a:r>
              <a:rPr lang="zh-CN" altLang="en-US" b="1" smtClean="0">
                <a:solidFill>
                  <a:srgbClr val="FFFF00"/>
                </a:solidFill>
                <a:latin typeface="黑体" pitchFamily="2" charset="-122"/>
                <a:ea typeface="黑体" pitchFamily="2" charset="-122"/>
              </a:rPr>
              <a:t>一、 将土壤样品按照采样点混合</a:t>
            </a:r>
          </a:p>
          <a:p>
            <a:pPr marL="812800" indent="-812800" eaLnBrk="1" hangingPunct="1">
              <a:lnSpc>
                <a:spcPct val="90000"/>
              </a:lnSpc>
              <a:buFontTx/>
              <a:buNone/>
            </a:pPr>
            <a:r>
              <a:rPr lang="zh-CN" altLang="en-US" b="1" smtClean="0">
                <a:solidFill>
                  <a:srgbClr val="FFFF00"/>
                </a:solidFill>
                <a:latin typeface="黑体" pitchFamily="2" charset="-122"/>
                <a:ea typeface="黑体" pitchFamily="2" charset="-122"/>
              </a:rPr>
              <a:t>二、 土壤悬液制备</a:t>
            </a:r>
          </a:p>
          <a:p>
            <a:pPr marL="812800" indent="-812800" eaLnBrk="1" hangingPunct="1">
              <a:lnSpc>
                <a:spcPct val="90000"/>
              </a:lnSpc>
              <a:buFontTx/>
              <a:buNone/>
            </a:pPr>
            <a:r>
              <a:rPr lang="zh-CN" altLang="en-US" smtClean="0"/>
              <a:t>  </a:t>
            </a:r>
            <a:r>
              <a:rPr lang="zh-CN" altLang="en-US" b="1" smtClean="0">
                <a:solidFill>
                  <a:schemeClr val="bg1"/>
                </a:solidFill>
                <a:latin typeface="Times New Roman" charset="0"/>
                <a:cs typeface="Times New Roman" charset="0"/>
              </a:rPr>
              <a:t>（</a:t>
            </a:r>
            <a:r>
              <a:rPr lang="en-US" altLang="zh-CN" b="1" smtClean="0">
                <a:solidFill>
                  <a:schemeClr val="bg1"/>
                </a:solidFill>
                <a:latin typeface="Times New Roman" charset="0"/>
                <a:cs typeface="Times New Roman" charset="0"/>
              </a:rPr>
              <a:t>1</a:t>
            </a:r>
            <a:r>
              <a:rPr lang="zh-CN" altLang="en-US" b="1" smtClean="0">
                <a:solidFill>
                  <a:schemeClr val="bg1"/>
                </a:solidFill>
                <a:latin typeface="Times New Roman" charset="0"/>
                <a:cs typeface="Times New Roman" charset="0"/>
              </a:rPr>
              <a:t>）放线菌检测用</a:t>
            </a:r>
            <a:r>
              <a:rPr lang="zh-CN" altLang="en-US" b="1" smtClean="0">
                <a:solidFill>
                  <a:srgbClr val="FF9900"/>
                </a:solidFill>
                <a:latin typeface="Times New Roman" charset="0"/>
                <a:cs typeface="Times New Roman" charset="0"/>
              </a:rPr>
              <a:t>悬液</a:t>
            </a:r>
            <a:r>
              <a:rPr lang="en-US" altLang="zh-CN" b="1" smtClean="0">
                <a:solidFill>
                  <a:srgbClr val="FF9900"/>
                </a:solidFill>
                <a:latin typeface="Times New Roman" charset="0"/>
                <a:cs typeface="Times New Roman" charset="0"/>
              </a:rPr>
              <a:t>I</a:t>
            </a:r>
            <a:r>
              <a:rPr lang="zh-CN" altLang="en-US" b="1" smtClean="0">
                <a:solidFill>
                  <a:schemeClr val="bg1"/>
                </a:solidFill>
                <a:latin typeface="Times New Roman" charset="0"/>
                <a:cs typeface="Times New Roman" charset="0"/>
              </a:rPr>
              <a:t>制备：取土样</a:t>
            </a:r>
            <a:r>
              <a:rPr lang="en-US" altLang="zh-CN" b="1" smtClean="0">
                <a:solidFill>
                  <a:schemeClr val="bg1"/>
                </a:solidFill>
                <a:latin typeface="Times New Roman" charset="0"/>
                <a:cs typeface="Times New Roman" charset="0"/>
              </a:rPr>
              <a:t>10 g</a:t>
            </a:r>
            <a:r>
              <a:rPr lang="zh-CN" altLang="en-US" b="1" smtClean="0">
                <a:solidFill>
                  <a:schemeClr val="bg1"/>
                </a:solidFill>
                <a:latin typeface="Times New Roman" charset="0"/>
                <a:cs typeface="Times New Roman" charset="0"/>
              </a:rPr>
              <a:t>，放入盛有</a:t>
            </a:r>
            <a:r>
              <a:rPr lang="en-US" altLang="zh-CN" b="1" smtClean="0">
                <a:solidFill>
                  <a:schemeClr val="bg1"/>
                </a:solidFill>
                <a:latin typeface="Times New Roman" charset="0"/>
                <a:cs typeface="Times New Roman" charset="0"/>
              </a:rPr>
              <a:t>90 mL</a:t>
            </a:r>
            <a:r>
              <a:rPr lang="zh-CN" altLang="en-US" b="1" smtClean="0">
                <a:solidFill>
                  <a:schemeClr val="bg1"/>
                </a:solidFill>
                <a:latin typeface="Times New Roman" charset="0"/>
                <a:cs typeface="Times New Roman" charset="0"/>
              </a:rPr>
              <a:t>无菌水并带有若干玻璃珠的三角瓶中，并加入</a:t>
            </a:r>
            <a:r>
              <a:rPr lang="en-US" altLang="zh-CN" b="1" smtClean="0">
                <a:solidFill>
                  <a:srgbClr val="FF9900"/>
                </a:solidFill>
                <a:latin typeface="Times New Roman" charset="0"/>
                <a:cs typeface="Times New Roman" charset="0"/>
              </a:rPr>
              <a:t>10%</a:t>
            </a:r>
            <a:r>
              <a:rPr lang="zh-CN" altLang="en-US" b="1" smtClean="0">
                <a:solidFill>
                  <a:srgbClr val="FF9900"/>
                </a:solidFill>
                <a:latin typeface="Times New Roman" charset="0"/>
                <a:cs typeface="Times New Roman" charset="0"/>
              </a:rPr>
              <a:t>酚</a:t>
            </a:r>
            <a:r>
              <a:rPr lang="en-US" altLang="zh-CN" b="1" smtClean="0">
                <a:solidFill>
                  <a:srgbClr val="FF9900"/>
                </a:solidFill>
                <a:latin typeface="Times New Roman" charset="0"/>
                <a:cs typeface="Times New Roman" charset="0"/>
              </a:rPr>
              <a:t>5~10</a:t>
            </a:r>
            <a:r>
              <a:rPr lang="zh-CN" altLang="en-US" b="1" smtClean="0">
                <a:solidFill>
                  <a:srgbClr val="FF9900"/>
                </a:solidFill>
                <a:latin typeface="Times New Roman" charset="0"/>
                <a:cs typeface="Times New Roman" charset="0"/>
              </a:rPr>
              <a:t>滴</a:t>
            </a:r>
            <a:r>
              <a:rPr lang="zh-CN" altLang="en-US" b="1" smtClean="0">
                <a:solidFill>
                  <a:schemeClr val="bg1"/>
                </a:solidFill>
                <a:latin typeface="Times New Roman" charset="0"/>
                <a:cs typeface="Times New Roman" charset="0"/>
              </a:rPr>
              <a:t>抑制细菌生长。震荡</a:t>
            </a:r>
            <a:r>
              <a:rPr lang="en-US" altLang="zh-CN" b="1" smtClean="0">
                <a:solidFill>
                  <a:schemeClr val="bg1"/>
                </a:solidFill>
                <a:latin typeface="Times New Roman" charset="0"/>
                <a:cs typeface="Times New Roman" charset="0"/>
              </a:rPr>
              <a:t>10~20 min</a:t>
            </a:r>
            <a:r>
              <a:rPr lang="zh-CN" altLang="en-US" b="1" smtClean="0">
                <a:solidFill>
                  <a:schemeClr val="bg1"/>
                </a:solidFill>
                <a:latin typeface="Times New Roman" charset="0"/>
                <a:cs typeface="Times New Roman" charset="0"/>
              </a:rPr>
              <a:t>，制成</a:t>
            </a:r>
            <a:r>
              <a:rPr lang="en-US" altLang="zh-CN" b="1" smtClean="0">
                <a:solidFill>
                  <a:schemeClr val="bg1"/>
                </a:solidFill>
                <a:latin typeface="Times New Roman" charset="0"/>
                <a:cs typeface="Times New Roman" charset="0"/>
              </a:rPr>
              <a:t>10</a:t>
            </a:r>
            <a:r>
              <a:rPr lang="en-US" altLang="zh-CN" b="1" baseline="30000" smtClean="0">
                <a:solidFill>
                  <a:schemeClr val="bg1"/>
                </a:solidFill>
                <a:latin typeface="Times New Roman" charset="0"/>
                <a:cs typeface="Times New Roman" charset="0"/>
              </a:rPr>
              <a:t>-1</a:t>
            </a:r>
            <a:r>
              <a:rPr lang="zh-CN" altLang="en-US" b="1" smtClean="0">
                <a:solidFill>
                  <a:schemeClr val="bg1"/>
                </a:solidFill>
                <a:latin typeface="Times New Roman" charset="0"/>
                <a:cs typeface="Times New Roman" charset="0"/>
              </a:rPr>
              <a:t>菌悬液（取样前混匀，静置</a:t>
            </a:r>
            <a:r>
              <a:rPr lang="en-US" altLang="zh-CN" b="1" smtClean="0">
                <a:solidFill>
                  <a:schemeClr val="bg1"/>
                </a:solidFill>
                <a:latin typeface="Times New Roman" charset="0"/>
                <a:cs typeface="Times New Roman" charset="0"/>
              </a:rPr>
              <a:t>30 s</a:t>
            </a:r>
            <a:r>
              <a:rPr lang="zh-CN" altLang="en-US" b="1" smtClean="0">
                <a:solidFill>
                  <a:schemeClr val="bg1"/>
                </a:solidFill>
                <a:latin typeface="Times New Roman" charset="0"/>
                <a:cs typeface="Times New Roman" charset="0"/>
              </a:rPr>
              <a:t>）。</a:t>
            </a:r>
          </a:p>
          <a:p>
            <a:pPr marL="812800" indent="-812800" algn="just" eaLnBrk="1" hangingPunct="1">
              <a:lnSpc>
                <a:spcPct val="90000"/>
              </a:lnSpc>
              <a:buFontTx/>
              <a:buNone/>
            </a:pPr>
            <a:r>
              <a:rPr lang="zh-CN" altLang="en-US" b="1" smtClean="0">
                <a:solidFill>
                  <a:schemeClr val="bg1"/>
                </a:solidFill>
                <a:latin typeface="Times New Roman" charset="0"/>
                <a:cs typeface="Times New Roman" charset="0"/>
              </a:rPr>
              <a:t>（</a:t>
            </a:r>
            <a:r>
              <a:rPr lang="en-US" altLang="zh-CN" b="1" smtClean="0">
                <a:solidFill>
                  <a:schemeClr val="bg1"/>
                </a:solidFill>
                <a:latin typeface="Times New Roman" charset="0"/>
                <a:cs typeface="Times New Roman" charset="0"/>
              </a:rPr>
              <a:t>2</a:t>
            </a:r>
            <a:r>
              <a:rPr lang="zh-CN" altLang="en-US" b="1" smtClean="0">
                <a:solidFill>
                  <a:schemeClr val="bg1"/>
                </a:solidFill>
                <a:latin typeface="Times New Roman" charset="0"/>
                <a:cs typeface="Times New Roman" charset="0"/>
              </a:rPr>
              <a:t>）霉菌、细菌检测用</a:t>
            </a:r>
            <a:r>
              <a:rPr lang="zh-CN" altLang="en-US" b="1" smtClean="0">
                <a:solidFill>
                  <a:srgbClr val="FF9900"/>
                </a:solidFill>
                <a:latin typeface="Times New Roman" charset="0"/>
                <a:cs typeface="Times New Roman" charset="0"/>
              </a:rPr>
              <a:t>悬液</a:t>
            </a:r>
            <a:r>
              <a:rPr lang="en-US" altLang="zh-CN" b="1" smtClean="0">
                <a:solidFill>
                  <a:srgbClr val="FF9900"/>
                </a:solidFill>
                <a:latin typeface="Times New Roman" charset="0"/>
                <a:cs typeface="Times New Roman" charset="0"/>
              </a:rPr>
              <a:t>II</a:t>
            </a:r>
            <a:r>
              <a:rPr lang="zh-CN" altLang="en-US" b="1" smtClean="0">
                <a:solidFill>
                  <a:schemeClr val="bg1"/>
                </a:solidFill>
                <a:latin typeface="Times New Roman" charset="0"/>
                <a:cs typeface="Times New Roman" charset="0"/>
              </a:rPr>
              <a:t>制备：取土样</a:t>
            </a:r>
            <a:r>
              <a:rPr lang="en-US" altLang="zh-CN" b="1" smtClean="0">
                <a:solidFill>
                  <a:schemeClr val="bg1"/>
                </a:solidFill>
                <a:latin typeface="Times New Roman" charset="0"/>
                <a:cs typeface="Times New Roman" charset="0"/>
              </a:rPr>
              <a:t>10 g</a:t>
            </a:r>
            <a:r>
              <a:rPr lang="zh-CN" altLang="en-US" b="1" smtClean="0">
                <a:solidFill>
                  <a:schemeClr val="bg1"/>
                </a:solidFill>
                <a:latin typeface="Times New Roman" charset="0"/>
                <a:cs typeface="Times New Roman" charset="0"/>
              </a:rPr>
              <a:t>，放入盛有</a:t>
            </a:r>
            <a:r>
              <a:rPr lang="en-US" altLang="zh-CN" b="1" smtClean="0">
                <a:solidFill>
                  <a:schemeClr val="bg1"/>
                </a:solidFill>
                <a:latin typeface="Times New Roman" charset="0"/>
                <a:cs typeface="Times New Roman" charset="0"/>
              </a:rPr>
              <a:t>90 mL</a:t>
            </a:r>
            <a:r>
              <a:rPr lang="zh-CN" altLang="en-US" b="1" smtClean="0">
                <a:solidFill>
                  <a:schemeClr val="bg1"/>
                </a:solidFill>
                <a:latin typeface="Times New Roman" charset="0"/>
                <a:cs typeface="Times New Roman" charset="0"/>
              </a:rPr>
              <a:t>无菌水并带有若干玻璃珠的三角瓶中，震荡</a:t>
            </a:r>
            <a:r>
              <a:rPr lang="en-US" altLang="zh-CN" b="1" smtClean="0">
                <a:solidFill>
                  <a:schemeClr val="bg1"/>
                </a:solidFill>
                <a:latin typeface="Times New Roman" charset="0"/>
                <a:cs typeface="Times New Roman" charset="0"/>
              </a:rPr>
              <a:t>10~20 min</a:t>
            </a:r>
            <a:r>
              <a:rPr lang="zh-CN" altLang="en-US" b="1" smtClean="0">
                <a:solidFill>
                  <a:schemeClr val="bg1"/>
                </a:solidFill>
                <a:latin typeface="Times New Roman" charset="0"/>
                <a:cs typeface="Times New Roman" charset="0"/>
              </a:rPr>
              <a:t>，制成</a:t>
            </a:r>
            <a:r>
              <a:rPr lang="en-US" altLang="zh-CN" b="1" smtClean="0">
                <a:solidFill>
                  <a:schemeClr val="bg1"/>
                </a:solidFill>
                <a:latin typeface="Times New Roman" charset="0"/>
                <a:cs typeface="Times New Roman" charset="0"/>
              </a:rPr>
              <a:t>10</a:t>
            </a:r>
            <a:r>
              <a:rPr lang="en-US" altLang="zh-CN" b="1" baseline="30000" smtClean="0">
                <a:solidFill>
                  <a:schemeClr val="bg1"/>
                </a:solidFill>
                <a:latin typeface="Times New Roman" charset="0"/>
                <a:cs typeface="Times New Roman" charset="0"/>
              </a:rPr>
              <a:t>-1</a:t>
            </a:r>
            <a:r>
              <a:rPr lang="zh-CN" altLang="en-US" b="1" smtClean="0">
                <a:solidFill>
                  <a:schemeClr val="bg1"/>
                </a:solidFill>
                <a:latin typeface="Times New Roman" charset="0"/>
                <a:cs typeface="Times New Roman" charset="0"/>
              </a:rPr>
              <a:t>菌悬液（取样前混匀，静置</a:t>
            </a:r>
            <a:r>
              <a:rPr lang="en-US" altLang="zh-CN" b="1" smtClean="0">
                <a:solidFill>
                  <a:schemeClr val="bg1"/>
                </a:solidFill>
                <a:latin typeface="Times New Roman" charset="0"/>
                <a:cs typeface="Times New Roman" charset="0"/>
              </a:rPr>
              <a:t>30 s</a:t>
            </a:r>
            <a:r>
              <a:rPr lang="zh-CN" altLang="en-US" b="1" smtClean="0">
                <a:solidFill>
                  <a:schemeClr val="bg1"/>
                </a:solidFill>
                <a:latin typeface="Times New Roman" charset="0"/>
                <a:cs typeface="Times New Roman" charset="0"/>
              </a:rPr>
              <a:t>） 。</a:t>
            </a:r>
          </a:p>
          <a:p>
            <a:pPr marL="812800" indent="-812800" eaLnBrk="1" hangingPunct="1">
              <a:lnSpc>
                <a:spcPct val="90000"/>
              </a:lnSpc>
              <a:buFontTx/>
              <a:buNone/>
            </a:pPr>
            <a:r>
              <a:rPr lang="zh-CN" altLang="en-US" b="1" smtClean="0">
                <a:solidFill>
                  <a:srgbClr val="00FFFF"/>
                </a:solidFill>
                <a:latin typeface="黑体" pitchFamily="2" charset="-122"/>
                <a:ea typeface="黑体" pitchFamily="2" charset="-122"/>
                <a:cs typeface="Times New Roman" charset="0"/>
              </a:rPr>
              <a:t>称取土样注意无菌操作。</a:t>
            </a:r>
            <a:r>
              <a:rPr lang="zh-CN" altLang="en-US" b="1" smtClean="0">
                <a:solidFill>
                  <a:srgbClr val="00FFFF"/>
                </a:solidFill>
                <a:latin typeface="黑体" pitchFamily="2" charset="-122"/>
                <a:ea typeface="黑体" pitchFamily="2" charset="-122"/>
              </a:rPr>
              <a: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39"/>
          <p:cNvSpPr>
            <a:spLocks noChangeArrowheads="1"/>
          </p:cNvSpPr>
          <p:nvPr/>
        </p:nvSpPr>
        <p:spPr bwMode="auto">
          <a:xfrm>
            <a:off x="755650" y="404813"/>
            <a:ext cx="7777163" cy="641350"/>
          </a:xfrm>
          <a:prstGeom prst="rect">
            <a:avLst/>
          </a:prstGeom>
          <a:noFill/>
          <a:ln w="9525">
            <a:noFill/>
            <a:miter lim="800000"/>
            <a:headEnd/>
            <a:tailEnd/>
          </a:ln>
        </p:spPr>
        <p:txBody>
          <a:bodyPr anchor="ctr">
            <a:spAutoFit/>
          </a:bodyPr>
          <a:lstStyle/>
          <a:p>
            <a:pPr algn="ctr"/>
            <a:r>
              <a:rPr kumimoji="1" lang="en-US" altLang="zh-CN" sz="3600" b="1" dirty="0" smtClean="0">
                <a:solidFill>
                  <a:srgbClr val="FFFF66"/>
                </a:solidFill>
                <a:latin typeface="Times New Roman" charset="0"/>
                <a:cs typeface="Times New Roman" charset="0"/>
              </a:rPr>
              <a:t>2016</a:t>
            </a:r>
            <a:r>
              <a:rPr kumimoji="1" lang="zh-CN" altLang="en-US" sz="3600" b="1" dirty="0" smtClean="0">
                <a:solidFill>
                  <a:srgbClr val="FFFF66"/>
                </a:solidFill>
                <a:latin typeface="Times New Roman" charset="0"/>
                <a:cs typeface="Times New Roman" charset="0"/>
              </a:rPr>
              <a:t>年</a:t>
            </a:r>
            <a:r>
              <a:rPr kumimoji="1" lang="zh-CN" altLang="en-US" sz="3600" b="1" dirty="0">
                <a:solidFill>
                  <a:srgbClr val="FFFF66"/>
                </a:solidFill>
                <a:latin typeface="Times New Roman" charset="0"/>
                <a:cs typeface="Times New Roman" charset="0"/>
              </a:rPr>
              <a:t>土壤微生物样品分组登记表</a:t>
            </a:r>
            <a:endParaRPr kumimoji="1" lang="zh-CN" altLang="en-US" sz="3600" b="1" dirty="0">
              <a:solidFill>
                <a:srgbClr val="FFFF66"/>
              </a:solidFill>
              <a:latin typeface="Times New Roman" charset="0"/>
            </a:endParaRPr>
          </a:p>
        </p:txBody>
      </p:sp>
      <p:graphicFrame>
        <p:nvGraphicFramePr>
          <p:cNvPr id="11316" name="Group 52"/>
          <p:cNvGraphicFramePr>
            <a:graphicFrameLocks noGrp="1"/>
          </p:cNvGraphicFramePr>
          <p:nvPr>
            <p:extLst>
              <p:ext uri="{D42A27DB-BD31-4B8C-83A1-F6EECF244321}">
                <p14:modId xmlns:p14="http://schemas.microsoft.com/office/powerpoint/2010/main" val="849014137"/>
              </p:ext>
            </p:extLst>
          </p:nvPr>
        </p:nvGraphicFramePr>
        <p:xfrm>
          <a:off x="539750" y="1341438"/>
          <a:ext cx="8196263" cy="3240090"/>
        </p:xfrm>
        <a:graphic>
          <a:graphicData uri="http://schemas.openxmlformats.org/drawingml/2006/table">
            <a:tbl>
              <a:tblPr/>
              <a:tblGrid>
                <a:gridCol w="1279525"/>
                <a:gridCol w="1152525"/>
                <a:gridCol w="1152525"/>
                <a:gridCol w="1152525"/>
                <a:gridCol w="1152525"/>
                <a:gridCol w="1152525"/>
                <a:gridCol w="1154113"/>
              </a:tblGrid>
              <a:tr h="6477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宋体" pitchFamily="2" charset="-122"/>
                          <a:ea typeface="宋体" pitchFamily="2" charset="-122"/>
                          <a:cs typeface="Times New Roman" charset="0"/>
                        </a:rPr>
                        <a:t>放线菌</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宋体" pitchFamily="2" charset="-122"/>
                          <a:ea typeface="宋体" pitchFamily="2" charset="-122"/>
                          <a:cs typeface="Times New Roman" charset="0"/>
                        </a:rPr>
                        <a:t>霉菌</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rgbClr val="DDDDDD"/>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chemeClr val="tx1"/>
                          </a:solidFill>
                          <a:effectLst/>
                          <a:latin typeface="宋体" pitchFamily="2" charset="-122"/>
                          <a:ea typeface="宋体" pitchFamily="2" charset="-122"/>
                          <a:cs typeface="Times New Roman" charset="0"/>
                        </a:rPr>
                        <a:t>细菌</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r>
              <a:tr h="5191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培养基</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高氏</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2000" b="1" i="0" u="none" strike="noStrike" cap="none" normalizeH="0" baseline="0" smtClean="0">
                          <a:ln>
                            <a:noFill/>
                          </a:ln>
                          <a:solidFill>
                            <a:srgbClr val="FF2B01"/>
                          </a:solidFill>
                          <a:effectLst/>
                          <a:latin typeface="宋体" pitchFamily="2" charset="-122"/>
                          <a:ea typeface="宋体" pitchFamily="2" charset="-122"/>
                          <a:cs typeface="Times New Roman" charset="0"/>
                        </a:rPr>
                        <a:t>10</a:t>
                      </a:r>
                      <a:r>
                        <a:rPr kumimoji="0" lang="zh-CN" altLang="en-US" sz="2000" b="1" i="0" u="none" strike="noStrike" cap="none" normalizeH="0" baseline="0" smtClean="0">
                          <a:ln>
                            <a:noFill/>
                          </a:ln>
                          <a:solidFill>
                            <a:srgbClr val="FF2B01"/>
                          </a:solidFill>
                          <a:effectLst/>
                          <a:latin typeface="宋体" pitchFamily="2" charset="-122"/>
                          <a:ea typeface="宋体" pitchFamily="2" charset="-122"/>
                          <a:cs typeface="Times New Roman" charset="0"/>
                        </a:rPr>
                        <a:t>滴苯酚</a:t>
                      </a:r>
                      <a:endParaRPr kumimoji="0" lang="zh-CN" altLang="en-US" sz="2000" b="0" i="0" u="none" strike="noStrike" cap="none" normalizeH="0" baseline="0" smtClean="0">
                        <a:ln>
                          <a:noFill/>
                        </a:ln>
                        <a:solidFill>
                          <a:srgbClr val="FF2B0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chemeClr val="accent1"/>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豆芽汁</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2000" b="1" i="0" u="none" strike="noStrike" cap="none" normalizeH="0" baseline="0" smtClean="0">
                          <a:ln>
                            <a:noFill/>
                          </a:ln>
                          <a:solidFill>
                            <a:srgbClr val="FF6600"/>
                          </a:solidFill>
                          <a:effectLst/>
                          <a:latin typeface="宋体" pitchFamily="2" charset="-122"/>
                          <a:ea typeface="宋体" pitchFamily="2" charset="-122"/>
                          <a:cs typeface="Times New Roman" charset="0"/>
                        </a:rPr>
                        <a:t>9</a:t>
                      </a:r>
                      <a:r>
                        <a:rPr kumimoji="0" lang="zh-CN" altLang="en-US" sz="2000" b="1" i="0" u="none" strike="noStrike" cap="none" normalizeH="0" baseline="0" smtClean="0">
                          <a:ln>
                            <a:noFill/>
                          </a:ln>
                          <a:solidFill>
                            <a:srgbClr val="FF6600"/>
                          </a:solidFill>
                          <a:effectLst/>
                          <a:latin typeface="宋体" pitchFamily="2" charset="-122"/>
                          <a:ea typeface="宋体" pitchFamily="2" charset="-122"/>
                          <a:cs typeface="Times New Roman" charset="0"/>
                        </a:rPr>
                        <a:t>滴乳酸</a:t>
                      </a:r>
                      <a:endParaRPr kumimoji="0" lang="zh-CN" altLang="en-US" sz="2000" b="1" i="0" u="none" strike="noStrike" cap="none" normalizeH="0" baseline="0" smtClean="0">
                        <a:ln>
                          <a:noFill/>
                        </a:ln>
                        <a:solidFill>
                          <a:srgbClr val="FF6600"/>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rgbClr val="DDDDDD"/>
                    </a:solidFill>
                  </a:tcPr>
                </a:tc>
                <a:tc hMerge="1">
                  <a:txBody>
                    <a:bodyPr/>
                    <a:lstStyle/>
                    <a:p>
                      <a:endParaRPr lang="zh-CN" altLang="en-US"/>
                    </a:p>
                  </a:txBody>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牛肉膏蛋白胨</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hMerge="1">
                  <a:txBody>
                    <a:bodyPr/>
                    <a:lstStyle/>
                    <a:p>
                      <a:endParaRPr lang="zh-CN" altLang="en-US"/>
                    </a:p>
                  </a:txBody>
                  <a:tcPr/>
                </a:tc>
              </a:tr>
              <a:tr h="5191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土壤来源</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神龙架</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校园</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神龙架</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校园</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神龙架</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校园</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r>
              <a:tr h="5191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组号</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1</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2</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3</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4</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5</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charset="0"/>
                          <a:ea typeface="宋体" pitchFamily="2" charset="-122"/>
                        </a:rPr>
                        <a:t>6,7</a:t>
                      </a: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r>
              <a:tr h="51593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土壤悬液</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神</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I</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校</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I</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神</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校</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神</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校</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II</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a:noFill/>
                    </a:lnB>
                    <a:lnTlToBr>
                      <a:noFill/>
                    </a:lnTlToBr>
                    <a:lnBlToTr>
                      <a:noFill/>
                    </a:lnBlToTr>
                    <a:solidFill>
                      <a:schemeClr val="bg1"/>
                    </a:solidFill>
                  </a:tcPr>
                </a:tc>
              </a:tr>
              <a:tr h="519113">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稀释度</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1</a:t>
                      </a: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2</a:t>
                      </a: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1</a:t>
                      </a:r>
                      <a:r>
                        <a:rPr kumimoji="0" lang="zh-CN" altLang="en-US"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2</a:t>
                      </a:r>
                      <a:r>
                        <a:rPr kumimoji="0" lang="zh-CN" altLang="en-US"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3</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1</a:t>
                      </a: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2</a:t>
                      </a: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1</a:t>
                      </a: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2</a:t>
                      </a: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3</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2</a:t>
                      </a: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3</a:t>
                      </a:r>
                      <a:r>
                        <a:rPr kumimoji="0" lang="zh-CN" altLang="en-US" sz="2000" b="0" i="0" u="none" strike="noStrike" cap="none" normalizeH="0" baseline="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smtClean="0">
                          <a:ln>
                            <a:noFill/>
                          </a:ln>
                          <a:solidFill>
                            <a:schemeClr val="tx1"/>
                          </a:solidFill>
                          <a:effectLst/>
                          <a:latin typeface="宋体" pitchFamily="2" charset="-122"/>
                          <a:ea typeface="宋体" pitchFamily="2" charset="-122"/>
                          <a:cs typeface="Times New Roman" charset="0"/>
                        </a:rPr>
                        <a:t>4</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2</a:t>
                      </a:r>
                      <a:r>
                        <a:rPr kumimoji="0" lang="zh-CN" altLang="en-US"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3</a:t>
                      </a:r>
                      <a:r>
                        <a:rPr kumimoji="0" lang="zh-CN" altLang="en-US"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a:t>
                      </a:r>
                      <a:r>
                        <a:rPr kumimoji="0" lang="en-US" altLang="zh-CN" sz="2000" b="0" i="0" u="none" strike="noStrike" cap="none" normalizeH="0" baseline="0" dirty="0" smtClean="0">
                          <a:ln>
                            <a:noFill/>
                          </a:ln>
                          <a:solidFill>
                            <a:schemeClr val="tx1"/>
                          </a:solidFill>
                          <a:effectLst/>
                          <a:latin typeface="宋体" pitchFamily="2" charset="-122"/>
                          <a:ea typeface="宋体" pitchFamily="2" charset="-122"/>
                          <a:cs typeface="Times New Roman" charset="0"/>
                        </a:rPr>
                        <a:t>4</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a:xfrm>
            <a:off x="179388" y="188913"/>
            <a:ext cx="8686800" cy="5792787"/>
          </a:xfrm>
        </p:spPr>
        <p:txBody>
          <a:bodyPr/>
          <a:lstStyle/>
          <a:p>
            <a:pPr marL="812800" indent="-812800" eaLnBrk="1" hangingPunct="1">
              <a:buFontTx/>
              <a:buNone/>
            </a:pPr>
            <a:r>
              <a:rPr lang="zh-CN" altLang="en-US" sz="3600" b="1" smtClean="0">
                <a:solidFill>
                  <a:srgbClr val="FFFF00"/>
                </a:solidFill>
                <a:latin typeface="黑体" pitchFamily="2" charset="-122"/>
                <a:ea typeface="黑体" pitchFamily="2" charset="-122"/>
              </a:rPr>
              <a:t>三、土壤悬液稀释、取样方法（</a:t>
            </a:r>
            <a:r>
              <a:rPr lang="en-US" altLang="zh-CN" sz="3600" b="1" smtClean="0">
                <a:solidFill>
                  <a:srgbClr val="FFFF00"/>
                </a:solidFill>
                <a:latin typeface="黑体" pitchFamily="2" charset="-122"/>
                <a:ea typeface="黑体" pitchFamily="2" charset="-122"/>
              </a:rPr>
              <a:t>p31</a:t>
            </a:r>
            <a:r>
              <a:rPr lang="zh-CN" altLang="en-US" sz="3600" b="1" smtClean="0">
                <a:solidFill>
                  <a:srgbClr val="FFFF00"/>
                </a:solidFill>
                <a:latin typeface="黑体" pitchFamily="2" charset="-122"/>
                <a:ea typeface="黑体" pitchFamily="2" charset="-122"/>
              </a:rPr>
              <a:t>、</a:t>
            </a:r>
            <a:r>
              <a:rPr lang="en-US" altLang="zh-CN" sz="3600" b="1" smtClean="0">
                <a:solidFill>
                  <a:srgbClr val="FFFF00"/>
                </a:solidFill>
                <a:latin typeface="黑体" pitchFamily="2" charset="-122"/>
                <a:ea typeface="黑体" pitchFamily="2" charset="-122"/>
              </a:rPr>
              <a:t>33</a:t>
            </a:r>
            <a:r>
              <a:rPr lang="zh-CN" altLang="en-US" sz="3600" b="1" smtClean="0">
                <a:solidFill>
                  <a:srgbClr val="FFFF00"/>
                </a:solidFill>
                <a:latin typeface="黑体" pitchFamily="2" charset="-122"/>
                <a:ea typeface="黑体" pitchFamily="2" charset="-122"/>
              </a:rPr>
              <a:t>）</a:t>
            </a:r>
          </a:p>
          <a:p>
            <a:pPr marL="812800" indent="-812800" eaLnBrk="1" hangingPunct="1">
              <a:buFontTx/>
              <a:buNone/>
            </a:pPr>
            <a:r>
              <a:rPr lang="zh-CN" altLang="en-US" smtClean="0"/>
              <a:t>          </a:t>
            </a:r>
          </a:p>
        </p:txBody>
      </p:sp>
      <p:sp>
        <p:nvSpPr>
          <p:cNvPr id="12291" name="Rectangle 4"/>
          <p:cNvSpPr>
            <a:spLocks noChangeArrowheads="1"/>
          </p:cNvSpPr>
          <p:nvPr/>
        </p:nvSpPr>
        <p:spPr bwMode="auto">
          <a:xfrm>
            <a:off x="468313" y="4076700"/>
            <a:ext cx="8137525" cy="2570163"/>
          </a:xfrm>
          <a:prstGeom prst="rect">
            <a:avLst/>
          </a:prstGeom>
          <a:noFill/>
          <a:ln w="9525" algn="ctr">
            <a:noFill/>
            <a:miter lim="800000"/>
            <a:headEnd/>
            <a:tailEnd/>
          </a:ln>
        </p:spPr>
        <p:txBody>
          <a:bodyPr>
            <a:spAutoFit/>
          </a:bodyPr>
          <a:lstStyle/>
          <a:p>
            <a:pPr>
              <a:spcBef>
                <a:spcPct val="20000"/>
              </a:spcBef>
            </a:pPr>
            <a:r>
              <a:rPr lang="zh-CN" altLang="en-US" sz="2800" b="1">
                <a:solidFill>
                  <a:schemeClr val="bg1"/>
                </a:solidFill>
                <a:latin typeface="Times New Roman" charset="0"/>
                <a:cs typeface="Times New Roman" charset="0"/>
              </a:rPr>
              <a:t>由</a:t>
            </a:r>
            <a:r>
              <a:rPr lang="en-US" altLang="zh-CN" sz="2800" b="1">
                <a:solidFill>
                  <a:schemeClr val="bg1"/>
                </a:solidFill>
                <a:latin typeface="Times New Roman" charset="0"/>
                <a:cs typeface="Times New Roman" charset="0"/>
              </a:rPr>
              <a:t>10</a:t>
            </a:r>
            <a:r>
              <a:rPr lang="en-US" altLang="zh-CN" sz="2800" b="1" baseline="30000">
                <a:solidFill>
                  <a:schemeClr val="bg1"/>
                </a:solidFill>
                <a:latin typeface="Times New Roman" charset="0"/>
                <a:cs typeface="Times New Roman" charset="0"/>
              </a:rPr>
              <a:t>-1</a:t>
            </a:r>
            <a:r>
              <a:rPr lang="zh-CN" altLang="en-US" sz="2800" b="1">
                <a:solidFill>
                  <a:schemeClr val="bg1"/>
                </a:solidFill>
                <a:latin typeface="Times New Roman" charset="0"/>
                <a:cs typeface="Times New Roman" charset="0"/>
              </a:rPr>
              <a:t>菌悬液稀释到合适的稀释倍数。</a:t>
            </a:r>
          </a:p>
          <a:p>
            <a:pPr>
              <a:spcBef>
                <a:spcPct val="20000"/>
              </a:spcBef>
            </a:pPr>
            <a:r>
              <a:rPr lang="zh-CN" altLang="en-US" sz="2800" b="1">
                <a:solidFill>
                  <a:schemeClr val="bg1"/>
                </a:solidFill>
                <a:latin typeface="Times New Roman" charset="0"/>
                <a:cs typeface="Times New Roman" charset="0"/>
              </a:rPr>
              <a:t>先标记移液管和试管，勿混用！</a:t>
            </a:r>
          </a:p>
          <a:p>
            <a:pPr>
              <a:spcBef>
                <a:spcPct val="20000"/>
              </a:spcBef>
            </a:pPr>
            <a:r>
              <a:rPr lang="zh-CN" altLang="en-US" sz="2800" b="1">
                <a:solidFill>
                  <a:schemeClr val="bg1"/>
                </a:solidFill>
                <a:latin typeface="Times New Roman" charset="0"/>
                <a:cs typeface="Times New Roman" charset="0"/>
              </a:rPr>
              <a:t>轻吸取，悬空放。</a:t>
            </a:r>
          </a:p>
          <a:p>
            <a:pPr>
              <a:spcBef>
                <a:spcPct val="20000"/>
              </a:spcBef>
            </a:pPr>
            <a:r>
              <a:rPr lang="zh-CN" altLang="en-US" sz="2800" b="1">
                <a:solidFill>
                  <a:schemeClr val="bg1"/>
                </a:solidFill>
                <a:latin typeface="Times New Roman" charset="0"/>
                <a:cs typeface="Times New Roman" charset="0"/>
              </a:rPr>
              <a:t>稀释之后要混匀。</a:t>
            </a:r>
          </a:p>
          <a:p>
            <a:pPr>
              <a:spcBef>
                <a:spcPct val="20000"/>
              </a:spcBef>
            </a:pPr>
            <a:r>
              <a:rPr lang="zh-CN" altLang="en-US" sz="2800" b="1">
                <a:solidFill>
                  <a:schemeClr val="bg1"/>
                </a:solidFill>
                <a:latin typeface="Times New Roman" charset="0"/>
                <a:cs typeface="Times New Roman" charset="0"/>
              </a:rPr>
              <a:t>涂棒灭菌之后要冷却。</a:t>
            </a:r>
          </a:p>
        </p:txBody>
      </p:sp>
      <p:pic>
        <p:nvPicPr>
          <p:cNvPr id="12292" name="Picture 8"/>
          <p:cNvPicPr>
            <a:picLocks noChangeAspect="1" noChangeArrowheads="1"/>
          </p:cNvPicPr>
          <p:nvPr/>
        </p:nvPicPr>
        <p:blipFill>
          <a:blip r:embed="rId2" cstate="print"/>
          <a:srcRect/>
          <a:stretch>
            <a:fillRect/>
          </a:stretch>
        </p:blipFill>
        <p:spPr bwMode="auto">
          <a:xfrm>
            <a:off x="1403350" y="908050"/>
            <a:ext cx="5943600" cy="30845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xfrm>
            <a:off x="323850" y="0"/>
            <a:ext cx="8820150" cy="6524625"/>
          </a:xfrm>
        </p:spPr>
        <p:txBody>
          <a:bodyPr/>
          <a:lstStyle/>
          <a:p>
            <a:pPr marL="369888" indent="-369888" eaLnBrk="1" hangingPunct="1">
              <a:lnSpc>
                <a:spcPct val="80000"/>
              </a:lnSpc>
              <a:buFontTx/>
              <a:buNone/>
            </a:pPr>
            <a:r>
              <a:rPr lang="zh-CN" altLang="en-US" sz="3600" b="1" dirty="0" smtClean="0">
                <a:solidFill>
                  <a:srgbClr val="FFFF00"/>
                </a:solidFill>
                <a:latin typeface="黑体" pitchFamily="2" charset="-122"/>
                <a:ea typeface="黑体" pitchFamily="2" charset="-122"/>
              </a:rPr>
              <a:t>四、土壤放线菌、霉菌和细菌检测</a:t>
            </a:r>
          </a:p>
          <a:p>
            <a:pPr marL="369888" indent="-369888" eaLnBrk="1" hangingPunct="1">
              <a:lnSpc>
                <a:spcPct val="80000"/>
              </a:lnSpc>
              <a:buFontTx/>
              <a:buNone/>
            </a:pPr>
            <a:r>
              <a:rPr lang="zh-CN" altLang="en-US" sz="2800" b="1" dirty="0" smtClean="0">
                <a:solidFill>
                  <a:schemeClr val="bg1"/>
                </a:solidFill>
              </a:rPr>
              <a:t>（</a:t>
            </a:r>
            <a:r>
              <a:rPr lang="en-US" altLang="zh-CN" sz="2800" b="1" dirty="0" smtClean="0">
                <a:solidFill>
                  <a:schemeClr val="bg1"/>
                </a:solidFill>
              </a:rPr>
              <a:t>1</a:t>
            </a:r>
            <a:r>
              <a:rPr lang="zh-CN" altLang="en-US" sz="2800" b="1" dirty="0" smtClean="0">
                <a:solidFill>
                  <a:schemeClr val="bg1"/>
                </a:solidFill>
              </a:rPr>
              <a:t>）</a:t>
            </a:r>
            <a:r>
              <a:rPr lang="zh-CN" altLang="en-US" sz="2800" b="1" dirty="0" smtClean="0">
                <a:solidFill>
                  <a:srgbClr val="FFFF66"/>
                </a:solidFill>
              </a:rPr>
              <a:t>放线菌检测</a:t>
            </a:r>
            <a:r>
              <a:rPr lang="zh-CN" altLang="en-US" sz="2800" b="1" dirty="0" smtClean="0">
                <a:solidFill>
                  <a:schemeClr val="bg1"/>
                </a:solidFill>
              </a:rPr>
              <a:t>：</a:t>
            </a:r>
          </a:p>
          <a:p>
            <a:pPr marL="369888" indent="-369888" eaLnBrk="1" hangingPunct="1">
              <a:lnSpc>
                <a:spcPct val="80000"/>
              </a:lnSpc>
              <a:spcBef>
                <a:spcPct val="50000"/>
              </a:spcBef>
              <a:buFontTx/>
              <a:buNone/>
            </a:pPr>
            <a:r>
              <a:rPr lang="zh-CN" altLang="en-US" sz="2800" b="1" dirty="0" smtClean="0">
                <a:solidFill>
                  <a:schemeClr val="bg1"/>
                </a:solidFill>
              </a:rPr>
              <a:t>利用</a:t>
            </a:r>
            <a:r>
              <a:rPr lang="en-US" altLang="zh-CN" sz="2800" b="1" dirty="0" smtClean="0">
                <a:solidFill>
                  <a:schemeClr val="bg1"/>
                </a:solidFill>
              </a:rPr>
              <a:t>150 </a:t>
            </a:r>
            <a:r>
              <a:rPr lang="en-US" altLang="zh-CN" sz="2800" b="1" dirty="0" err="1" smtClean="0">
                <a:solidFill>
                  <a:schemeClr val="bg1"/>
                </a:solidFill>
              </a:rPr>
              <a:t>mL</a:t>
            </a:r>
            <a:r>
              <a:rPr lang="zh-CN" altLang="en-US" sz="2800" b="1" dirty="0" smtClean="0">
                <a:solidFill>
                  <a:srgbClr val="FF9900"/>
                </a:solidFill>
              </a:rPr>
              <a:t>高氏一号</a:t>
            </a:r>
            <a:r>
              <a:rPr lang="zh-CN" altLang="en-US" sz="2800" b="1" dirty="0" smtClean="0">
                <a:solidFill>
                  <a:schemeClr val="bg1"/>
                </a:solidFill>
              </a:rPr>
              <a:t>培养基，加入</a:t>
            </a:r>
            <a:r>
              <a:rPr lang="en-US" altLang="zh-CN" sz="2800" b="1" dirty="0" smtClean="0">
                <a:solidFill>
                  <a:srgbClr val="FF9900"/>
                </a:solidFill>
              </a:rPr>
              <a:t>10</a:t>
            </a:r>
            <a:r>
              <a:rPr lang="zh-CN" altLang="en-US" sz="2800" b="1" dirty="0" smtClean="0">
                <a:solidFill>
                  <a:srgbClr val="FF9900"/>
                </a:solidFill>
              </a:rPr>
              <a:t>滴</a:t>
            </a:r>
            <a:r>
              <a:rPr lang="en-US" altLang="zh-CN" sz="2800" b="1" dirty="0" smtClean="0">
                <a:solidFill>
                  <a:srgbClr val="FF9900"/>
                </a:solidFill>
              </a:rPr>
              <a:t>10%</a:t>
            </a:r>
            <a:r>
              <a:rPr lang="zh-CN" altLang="en-US" sz="2800" b="1" dirty="0" smtClean="0">
                <a:solidFill>
                  <a:srgbClr val="FF9900"/>
                </a:solidFill>
              </a:rPr>
              <a:t>苯酚</a:t>
            </a:r>
            <a:r>
              <a:rPr lang="zh-CN" altLang="en-US" sz="2800" b="1" dirty="0" smtClean="0">
                <a:solidFill>
                  <a:schemeClr val="bg1"/>
                </a:solidFill>
              </a:rPr>
              <a:t>，倒</a:t>
            </a:r>
            <a:r>
              <a:rPr lang="en-US" altLang="zh-CN" sz="2800" b="1" dirty="0" smtClean="0">
                <a:solidFill>
                  <a:schemeClr val="bg1"/>
                </a:solidFill>
              </a:rPr>
              <a:t>9</a:t>
            </a:r>
            <a:r>
              <a:rPr lang="zh-CN" altLang="en-US" sz="2800" b="1" dirty="0" smtClean="0">
                <a:solidFill>
                  <a:schemeClr val="bg1"/>
                </a:solidFill>
              </a:rPr>
              <a:t>块平板，待用；</a:t>
            </a:r>
          </a:p>
          <a:p>
            <a:pPr marL="369888" indent="-369888" eaLnBrk="1" hangingPunct="1">
              <a:lnSpc>
                <a:spcPct val="80000"/>
              </a:lnSpc>
              <a:spcBef>
                <a:spcPct val="50000"/>
              </a:spcBef>
              <a:buFontTx/>
              <a:buNone/>
            </a:pPr>
            <a:r>
              <a:rPr lang="en-US" altLang="zh-CN" sz="2800" b="1" dirty="0" smtClean="0">
                <a:solidFill>
                  <a:schemeClr val="bg1"/>
                </a:solidFill>
              </a:rPr>
              <a:t>10</a:t>
            </a:r>
            <a:r>
              <a:rPr lang="zh-CN" altLang="en-US" sz="2800" b="1" dirty="0" smtClean="0">
                <a:solidFill>
                  <a:schemeClr val="bg1"/>
                </a:solidFill>
              </a:rPr>
              <a:t>倍稀释菌</a:t>
            </a:r>
            <a:r>
              <a:rPr lang="zh-CN" altLang="en-US" sz="2800" b="1" dirty="0" smtClean="0">
                <a:solidFill>
                  <a:srgbClr val="FF9900"/>
                </a:solidFill>
              </a:rPr>
              <a:t>悬液</a:t>
            </a:r>
            <a:r>
              <a:rPr lang="en-US" altLang="zh-CN" sz="2800" b="1" dirty="0" smtClean="0">
                <a:solidFill>
                  <a:srgbClr val="FF9900"/>
                </a:solidFill>
              </a:rPr>
              <a:t>I</a:t>
            </a:r>
            <a:r>
              <a:rPr lang="zh-CN" altLang="en-US" sz="2800" b="1" dirty="0" smtClean="0">
                <a:solidFill>
                  <a:schemeClr val="bg1"/>
                </a:solidFill>
              </a:rPr>
              <a:t>，依次得到</a:t>
            </a:r>
            <a:r>
              <a:rPr lang="en-US" altLang="zh-CN" sz="2800" b="1" dirty="0" smtClean="0">
                <a:solidFill>
                  <a:schemeClr val="bg1"/>
                </a:solidFill>
              </a:rPr>
              <a:t>10</a:t>
            </a:r>
            <a:r>
              <a:rPr lang="en-US" altLang="zh-CN" sz="2800" b="1" baseline="30000" dirty="0" smtClean="0">
                <a:solidFill>
                  <a:schemeClr val="bg1"/>
                </a:solidFill>
              </a:rPr>
              <a:t>-2</a:t>
            </a:r>
            <a:r>
              <a:rPr lang="en-US" altLang="zh-CN" sz="2800" b="1" dirty="0" smtClean="0">
                <a:solidFill>
                  <a:schemeClr val="bg1"/>
                </a:solidFill>
              </a:rPr>
              <a:t> </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-3 </a:t>
            </a:r>
            <a:r>
              <a:rPr lang="zh-CN" altLang="en-US" sz="2800" b="1" dirty="0" smtClean="0">
                <a:solidFill>
                  <a:schemeClr val="bg1"/>
                </a:solidFill>
              </a:rPr>
              <a:t>菌悬液；</a:t>
            </a:r>
          </a:p>
          <a:p>
            <a:pPr marL="369888" indent="-369888" eaLnBrk="1" hangingPunct="1">
              <a:lnSpc>
                <a:spcPct val="80000"/>
              </a:lnSpc>
              <a:spcBef>
                <a:spcPct val="50000"/>
              </a:spcBef>
              <a:buFontTx/>
              <a:buNone/>
            </a:pPr>
            <a:r>
              <a:rPr lang="zh-CN" altLang="en-US" sz="2800" b="1" dirty="0" smtClean="0">
                <a:solidFill>
                  <a:schemeClr val="bg1"/>
                </a:solidFill>
              </a:rPr>
              <a:t>用移液管分别吸取</a:t>
            </a:r>
            <a:r>
              <a:rPr lang="en-US" altLang="zh-CN" sz="2800" b="1" dirty="0" smtClean="0">
                <a:solidFill>
                  <a:srgbClr val="FF9900"/>
                </a:solidFill>
              </a:rPr>
              <a:t>0.1 </a:t>
            </a:r>
            <a:r>
              <a:rPr lang="en-US" altLang="zh-CN" sz="2800" b="1" dirty="0" err="1" smtClean="0">
                <a:solidFill>
                  <a:srgbClr val="FF9900"/>
                </a:solidFill>
              </a:rPr>
              <a:t>mL</a:t>
            </a:r>
            <a:r>
              <a:rPr lang="en-US" altLang="zh-CN" sz="2800" b="1" dirty="0" smtClean="0">
                <a:solidFill>
                  <a:schemeClr val="bg1"/>
                </a:solidFill>
              </a:rPr>
              <a:t> 10</a:t>
            </a:r>
            <a:r>
              <a:rPr lang="en-US" altLang="zh-CN" sz="2800" b="1" baseline="30000" dirty="0" smtClean="0">
                <a:solidFill>
                  <a:schemeClr val="bg1"/>
                </a:solidFill>
              </a:rPr>
              <a:t>-1</a:t>
            </a:r>
            <a:r>
              <a:rPr lang="en-US" altLang="zh-CN" sz="2800" b="1" dirty="0" smtClean="0">
                <a:solidFill>
                  <a:schemeClr val="bg1"/>
                </a:solidFill>
              </a:rPr>
              <a:t> </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-2</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-3</a:t>
            </a:r>
            <a:r>
              <a:rPr lang="zh-CN" altLang="en-US" sz="2800" b="1" dirty="0" smtClean="0">
                <a:solidFill>
                  <a:schemeClr val="bg1"/>
                </a:solidFill>
              </a:rPr>
              <a:t>菌悬液，注入高氏一号培养基平板上，用无菌玻璃涂布棒将菌悬液均匀涂抹在整个培养基上，每稀释度 </a:t>
            </a:r>
            <a:r>
              <a:rPr lang="en-US" altLang="zh-CN" sz="2800" b="1" dirty="0" smtClean="0">
                <a:solidFill>
                  <a:srgbClr val="FF9900"/>
                </a:solidFill>
              </a:rPr>
              <a:t>3 </a:t>
            </a:r>
            <a:r>
              <a:rPr lang="zh-CN" altLang="en-US" sz="2800" b="1" dirty="0" smtClean="0">
                <a:solidFill>
                  <a:schemeClr val="bg1"/>
                </a:solidFill>
              </a:rPr>
              <a:t>块平板。</a:t>
            </a:r>
            <a:r>
              <a:rPr lang="en-US" altLang="zh-CN" sz="2800" b="1" dirty="0" smtClean="0">
                <a:solidFill>
                  <a:schemeClr val="bg1"/>
                </a:solidFill>
              </a:rPr>
              <a:t>25</a:t>
            </a:r>
            <a:r>
              <a:rPr lang="zh-CN" altLang="en-US" sz="2800" b="1" dirty="0" smtClean="0">
                <a:solidFill>
                  <a:schemeClr val="bg1"/>
                </a:solidFill>
              </a:rPr>
              <a:t>～</a:t>
            </a:r>
            <a:r>
              <a:rPr lang="en-US" altLang="zh-CN" sz="2800" b="1" dirty="0" smtClean="0">
                <a:solidFill>
                  <a:schemeClr val="bg1"/>
                </a:solidFill>
              </a:rPr>
              <a:t>30℃</a:t>
            </a:r>
            <a:r>
              <a:rPr lang="zh-CN" altLang="en-US" sz="2800" b="1" dirty="0" smtClean="0">
                <a:solidFill>
                  <a:schemeClr val="bg1"/>
                </a:solidFill>
              </a:rPr>
              <a:t>温箱中倒置培养～ </a:t>
            </a:r>
            <a:r>
              <a:rPr lang="en-US" altLang="zh-CN" sz="2800" b="1" dirty="0" smtClean="0">
                <a:solidFill>
                  <a:schemeClr val="bg1"/>
                </a:solidFill>
              </a:rPr>
              <a:t>7 d</a:t>
            </a:r>
            <a:r>
              <a:rPr lang="zh-CN" altLang="en-US" sz="2800" b="1" dirty="0" smtClean="0">
                <a:solidFill>
                  <a:schemeClr val="bg1"/>
                </a:solidFill>
              </a:rPr>
              <a:t>。</a:t>
            </a:r>
          </a:p>
          <a:p>
            <a:pPr marL="369888" indent="-369888" eaLnBrk="1" hangingPunct="1">
              <a:lnSpc>
                <a:spcPct val="80000"/>
              </a:lnSpc>
              <a:spcBef>
                <a:spcPct val="50000"/>
              </a:spcBef>
              <a:buFontTx/>
              <a:buNone/>
            </a:pPr>
            <a:r>
              <a:rPr lang="zh-CN" altLang="en-US" sz="2800" b="1" dirty="0" smtClean="0">
                <a:solidFill>
                  <a:srgbClr val="FF6600"/>
                </a:solidFill>
              </a:rPr>
              <a:t>建议：</a:t>
            </a:r>
            <a:r>
              <a:rPr lang="zh-CN" altLang="en-US" sz="2800" b="1" dirty="0" smtClean="0">
                <a:solidFill>
                  <a:schemeClr val="bg1"/>
                </a:solidFill>
              </a:rPr>
              <a:t>神龙架土样： </a:t>
            </a:r>
            <a:r>
              <a:rPr lang="en-US" altLang="zh-CN" sz="2800" b="1" dirty="0" smtClean="0">
                <a:solidFill>
                  <a:schemeClr val="bg1"/>
                </a:solidFill>
              </a:rPr>
              <a:t>10</a:t>
            </a:r>
            <a:r>
              <a:rPr lang="en-US" altLang="zh-CN" sz="2800" b="1" baseline="30000" dirty="0" smtClean="0">
                <a:solidFill>
                  <a:schemeClr val="bg1"/>
                </a:solidFill>
              </a:rPr>
              <a:t>-1</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-2</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-3 </a:t>
            </a:r>
          </a:p>
          <a:p>
            <a:pPr marL="369888" indent="-369888" eaLnBrk="1" hangingPunct="1">
              <a:lnSpc>
                <a:spcPct val="80000"/>
              </a:lnSpc>
              <a:spcBef>
                <a:spcPct val="50000"/>
              </a:spcBef>
              <a:buFontTx/>
              <a:buNone/>
            </a:pPr>
            <a:r>
              <a:rPr lang="en-US" altLang="zh-CN" sz="2800" b="1" dirty="0" smtClean="0">
                <a:solidFill>
                  <a:schemeClr val="bg1"/>
                </a:solidFill>
              </a:rPr>
              <a:t>           </a:t>
            </a:r>
            <a:r>
              <a:rPr lang="zh-CN" altLang="en-US" sz="2800" b="1" dirty="0" smtClean="0">
                <a:solidFill>
                  <a:schemeClr val="bg1"/>
                </a:solidFill>
              </a:rPr>
              <a:t>校园土样： </a:t>
            </a:r>
            <a:r>
              <a:rPr lang="en-US" altLang="zh-CN" sz="2800" b="1" dirty="0" smtClean="0">
                <a:solidFill>
                  <a:schemeClr val="bg1"/>
                </a:solidFill>
              </a:rPr>
              <a:t>10</a:t>
            </a:r>
            <a:r>
              <a:rPr lang="en-US" altLang="zh-CN" sz="2800" b="1" baseline="30000" dirty="0" smtClean="0">
                <a:solidFill>
                  <a:schemeClr val="bg1"/>
                </a:solidFill>
              </a:rPr>
              <a:t>-1</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-2</a:t>
            </a:r>
            <a:r>
              <a:rPr lang="zh-CN" altLang="en-US" sz="2800" b="1" dirty="0" smtClean="0">
                <a:solidFill>
                  <a:schemeClr val="bg1"/>
                </a:solidFill>
              </a:rPr>
              <a:t>、</a:t>
            </a:r>
            <a:r>
              <a:rPr lang="en-US" altLang="zh-CN" sz="2800" b="1" dirty="0" smtClean="0">
                <a:solidFill>
                  <a:schemeClr val="bg1"/>
                </a:solidFill>
              </a:rPr>
              <a:t>10</a:t>
            </a:r>
            <a:r>
              <a:rPr lang="en-US" altLang="zh-CN" sz="2800" b="1" baseline="30000" dirty="0" smtClean="0">
                <a:solidFill>
                  <a:schemeClr val="bg1"/>
                </a:solidFill>
              </a:rPr>
              <a:t>-3</a:t>
            </a:r>
            <a:endParaRPr lang="en-US" altLang="zh-CN" sz="2800" b="1" dirty="0" smtClean="0">
              <a:solidFill>
                <a:schemeClr val="bg1"/>
              </a:solidFill>
            </a:endParaRPr>
          </a:p>
          <a:p>
            <a:pPr marL="369888" indent="-369888" eaLnBrk="1" hangingPunct="1">
              <a:lnSpc>
                <a:spcPct val="80000"/>
              </a:lnSpc>
              <a:spcBef>
                <a:spcPct val="50000"/>
              </a:spcBef>
              <a:buFontTx/>
              <a:buNone/>
            </a:pPr>
            <a:endParaRPr lang="en-US" altLang="zh-CN" sz="2800" b="1" baseline="30000" dirty="0" smtClean="0">
              <a:solidFill>
                <a:schemeClr val="bg1"/>
              </a:solidFill>
            </a:endParaRPr>
          </a:p>
          <a:p>
            <a:pPr marL="369888" indent="-369888" eaLnBrk="1" hangingPunct="1">
              <a:lnSpc>
                <a:spcPct val="80000"/>
              </a:lnSpc>
              <a:spcBef>
                <a:spcPct val="50000"/>
              </a:spcBef>
              <a:buFontTx/>
              <a:buNone/>
            </a:pPr>
            <a:r>
              <a:rPr lang="en-US" altLang="zh-CN" sz="2800" b="1" dirty="0" smtClean="0">
                <a:solidFill>
                  <a:schemeClr val="bg1"/>
                </a:solidFill>
              </a:rPr>
              <a:t>           </a:t>
            </a:r>
          </a:p>
          <a:p>
            <a:pPr marL="369888" indent="-369888" eaLnBrk="1" hangingPunct="1">
              <a:lnSpc>
                <a:spcPct val="80000"/>
              </a:lnSpc>
              <a:spcBef>
                <a:spcPct val="50000"/>
              </a:spcBef>
              <a:buFontTx/>
              <a:buNone/>
            </a:pPr>
            <a:endParaRPr lang="en-US" altLang="zh-CN" sz="2800" b="1" dirty="0" smtClean="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2250</TotalTime>
  <Words>2327</Words>
  <Application>Microsoft Office PowerPoint</Application>
  <PresentationFormat>全屏显示(4:3)</PresentationFormat>
  <Paragraphs>438</Paragraphs>
  <Slides>42</Slides>
  <Notes>1</Notes>
  <HiddenSlides>0</HiddenSlides>
  <MMClips>0</MMClips>
  <ScaleCrop>false</ScaleCrop>
  <HeadingPairs>
    <vt:vector size="8" baseType="variant">
      <vt:variant>
        <vt:lpstr>主题</vt:lpstr>
      </vt:variant>
      <vt:variant>
        <vt:i4>1</vt:i4>
      </vt:variant>
      <vt:variant>
        <vt:lpstr>嵌入 OLE 服务器</vt:lpstr>
      </vt:variant>
      <vt:variant>
        <vt:i4>2</vt:i4>
      </vt:variant>
      <vt:variant>
        <vt:lpstr>幻灯片标题</vt:lpstr>
      </vt:variant>
      <vt:variant>
        <vt:i4>42</vt:i4>
      </vt:variant>
      <vt:variant>
        <vt:lpstr>自定义放映</vt:lpstr>
      </vt:variant>
      <vt:variant>
        <vt:i4>1</vt:i4>
      </vt:variant>
    </vt:vector>
  </HeadingPairs>
  <TitlesOfParts>
    <vt:vector size="46" baseType="lpstr">
      <vt:lpstr>默认设计模板</vt:lpstr>
      <vt:lpstr>Image</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下 次 实 验</vt:lpstr>
      <vt:lpstr>PowerPoint 演示文稿</vt:lpstr>
      <vt:lpstr>环境因素对微生物的影响</vt:lpstr>
      <vt:lpstr>化学因素对微生物的影响（p100）</vt:lpstr>
      <vt:lpstr>PowerPoint 演示文稿</vt:lpstr>
      <vt:lpstr>生物因素对微生物的影响（p109）</vt:lpstr>
      <vt:lpstr>PowerPoint 演示文稿</vt:lpstr>
      <vt:lpstr>PowerPoint 演示文稿</vt:lpstr>
      <vt:lpstr>实验报告</vt:lpstr>
      <vt:lpstr>PowerPoint 演示文稿</vt:lpstr>
      <vt:lpstr>细菌多项鉴定实验</vt:lpstr>
      <vt:lpstr>PowerPoint 演示文稿</vt:lpstr>
      <vt:lpstr>PowerPoint 演示文稿</vt:lpstr>
      <vt:lpstr>PowerPoint 演示文稿</vt:lpstr>
      <vt:lpstr>PowerPoint 演示文稿</vt:lpstr>
      <vt:lpstr>PowerPoint 演示文稿</vt:lpstr>
      <vt:lpstr>PowerPoint 演示文稿</vt:lpstr>
      <vt:lpstr>梅里埃微生物诊断鉴定系统在中国市场的主导产品</vt:lpstr>
      <vt:lpstr>全细胞脂肪酸分析</vt:lpstr>
      <vt:lpstr>PowerPoint 演示文稿</vt:lpstr>
      <vt:lpstr>受试细菌初步鉴定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自定义放映 1</vt:lpstr>
    </vt:vector>
  </TitlesOfParts>
  <Company>fn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实验三</dc:title>
  <dc:creator>方楠</dc:creator>
  <cp:lastModifiedBy>MicrobGenetics</cp:lastModifiedBy>
  <cp:revision>133</cp:revision>
  <dcterms:created xsi:type="dcterms:W3CDTF">2002-09-22T07:44:01Z</dcterms:created>
  <dcterms:modified xsi:type="dcterms:W3CDTF">2016-11-26T02:43:02Z</dcterms:modified>
</cp:coreProperties>
</file>